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323" r:id="rId3"/>
    <p:sldId id="322" r:id="rId4"/>
    <p:sldId id="281" r:id="rId5"/>
    <p:sldId id="280" r:id="rId6"/>
    <p:sldId id="282" r:id="rId7"/>
    <p:sldId id="324" r:id="rId8"/>
    <p:sldId id="283" r:id="rId9"/>
    <p:sldId id="326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5" r:id="rId19"/>
    <p:sldId id="294" r:id="rId20"/>
    <p:sldId id="296" r:id="rId21"/>
    <p:sldId id="327" r:id="rId22"/>
    <p:sldId id="358" r:id="rId23"/>
    <p:sldId id="297" r:id="rId24"/>
    <p:sldId id="328" r:id="rId25"/>
    <p:sldId id="298" r:id="rId26"/>
    <p:sldId id="329" r:id="rId27"/>
    <p:sldId id="299" r:id="rId28"/>
    <p:sldId id="331" r:id="rId29"/>
    <p:sldId id="300" r:id="rId30"/>
    <p:sldId id="365" r:id="rId31"/>
    <p:sldId id="362" r:id="rId32"/>
    <p:sldId id="332" r:id="rId33"/>
    <p:sldId id="366" r:id="rId34"/>
    <p:sldId id="301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CC0066"/>
    <a:srgbClr val="006600"/>
    <a:srgbClr val="FF6600"/>
    <a:srgbClr val="FF33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59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solidFill>
                  <a:srgbClr val="FF3300"/>
                </a:solidFill>
                <a:latin typeface="+mn-ea"/>
                <a:ea typeface="+mn-ea"/>
              </a:defRPr>
            </a:lvl1pPr>
            <a:lvl2pPr>
              <a:defRPr sz="18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2pPr>
            <a:lvl3pPr>
              <a:defRPr sz="1600" b="0">
                <a:latin typeface="+mn-ea"/>
                <a:ea typeface="+mn-ea"/>
              </a:defRPr>
            </a:lvl3pPr>
            <a:lvl4pPr>
              <a:defRPr sz="1400" b="0">
                <a:latin typeface="+mn-ea"/>
                <a:ea typeface="+mn-ea"/>
              </a:defRPr>
            </a:lvl4pPr>
            <a:lvl5pPr>
              <a:defRPr sz="1400" b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2025-09-08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4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velog.io/@devjeenie/%EB%B8%94%EB%A1%9D%EC%B2%B4%EC%9D%B8Block-Chain-%ED%95%A9%EC%9D%98-%EC%95%8C%EA%B3%A0%EB%A6%AC%EC%A6%98Consensus-algorith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ef.go.kr/sisa/dictionary/detail?idx=255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/>
              <a:t>블록체인 기술과 응용 서비스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0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Hybrid P2P </a:t>
            </a:r>
            <a:r>
              <a:rPr lang="ko-KR" altLang="en-US" smtClean="0"/>
              <a:t>네트워크 </a:t>
            </a:r>
            <a:r>
              <a:rPr lang="en-US" altLang="ko-KR" smtClean="0"/>
              <a:t>- </a:t>
            </a:r>
            <a:r>
              <a:rPr lang="ko-KR" altLang="en-US" smtClean="0"/>
              <a:t>냅스터</a:t>
            </a:r>
            <a:endParaRPr lang="ko-KR" altLang="en-US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숀패닝이 만든 </a:t>
            </a:r>
            <a:r>
              <a:rPr lang="ko-KR" altLang="en-US" smtClean="0"/>
              <a:t>온라인 음악파일 공유 서비스</a:t>
            </a:r>
            <a:endParaRPr lang="en-US" altLang="ko-KR" smtClean="0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1999</a:t>
            </a:r>
            <a:r>
              <a:rPr lang="ko-KR" altLang="en-US" smtClean="0">
                <a:solidFill>
                  <a:schemeClr val="tx1"/>
                </a:solidFill>
              </a:rPr>
              <a:t>년 </a:t>
            </a:r>
            <a:r>
              <a:rPr lang="en-US" altLang="ko-KR" smtClean="0">
                <a:solidFill>
                  <a:schemeClr val="tx1"/>
                </a:solidFill>
              </a:rPr>
              <a:t>6</a:t>
            </a:r>
            <a:r>
              <a:rPr lang="ko-KR" altLang="en-US" smtClean="0">
                <a:solidFill>
                  <a:schemeClr val="tx1"/>
                </a:solidFill>
              </a:rPr>
              <a:t>월부터 </a:t>
            </a:r>
            <a:r>
              <a:rPr lang="en-US" altLang="ko-KR" smtClean="0">
                <a:solidFill>
                  <a:schemeClr val="tx1"/>
                </a:solidFill>
              </a:rPr>
              <a:t>2001</a:t>
            </a:r>
            <a:r>
              <a:rPr lang="ko-KR" altLang="en-US" smtClean="0">
                <a:solidFill>
                  <a:schemeClr val="tx1"/>
                </a:solidFill>
              </a:rPr>
              <a:t>년 </a:t>
            </a:r>
            <a:r>
              <a:rPr lang="en-US" altLang="ko-KR" smtClean="0">
                <a:solidFill>
                  <a:schemeClr val="tx1"/>
                </a:solidFill>
              </a:rPr>
              <a:t>7</a:t>
            </a:r>
            <a:r>
              <a:rPr lang="ko-KR" altLang="en-US" smtClean="0">
                <a:solidFill>
                  <a:schemeClr val="tx1"/>
                </a:solidFill>
              </a:rPr>
              <a:t>월까지 운영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61722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90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Hybrid P2P </a:t>
            </a:r>
            <a:r>
              <a:rPr lang="ko-KR" altLang="en-US" smtClean="0"/>
              <a:t>네트워크 </a:t>
            </a:r>
            <a:r>
              <a:rPr lang="en-US" altLang="ko-KR" smtClean="0"/>
              <a:t>– </a:t>
            </a:r>
            <a:r>
              <a:rPr lang="ko-KR" altLang="en-US" smtClean="0"/>
              <a:t>비트 토렌트</a:t>
            </a:r>
            <a:endParaRPr lang="en-US" altLang="ko-KR" smtClean="0"/>
          </a:p>
          <a:p>
            <a:pPr lvl="1"/>
            <a:r>
              <a:rPr lang="en-US" altLang="ko-KR" smtClean="0"/>
              <a:t>2001</a:t>
            </a:r>
            <a:r>
              <a:rPr lang="ko-KR" altLang="en-US" smtClean="0"/>
              <a:t>년 </a:t>
            </a:r>
            <a:r>
              <a:rPr lang="en-US" altLang="ko-KR" smtClean="0"/>
              <a:t>7</a:t>
            </a:r>
            <a:r>
              <a:rPr lang="ko-KR" altLang="en-US" smtClean="0"/>
              <a:t>월에 발표된 </a:t>
            </a:r>
            <a:r>
              <a:rPr lang="en-US" altLang="ko-KR" smtClean="0"/>
              <a:t>P2P </a:t>
            </a:r>
            <a:r>
              <a:rPr lang="ko-KR" altLang="en-US" smtClean="0"/>
              <a:t>방식의 파일 공유 </a:t>
            </a:r>
            <a:r>
              <a:rPr lang="en-US" altLang="ko-KR" smtClean="0"/>
              <a:t>S/W  </a:t>
            </a:r>
          </a:p>
          <a:p>
            <a:pPr lvl="2"/>
            <a:r>
              <a:rPr lang="ko-KR" altLang="en-US" smtClean="0"/>
              <a:t>피어들의 정보를 관리하는 </a:t>
            </a:r>
            <a:r>
              <a:rPr lang="en-US" altLang="ko-KR" smtClean="0">
                <a:solidFill>
                  <a:srgbClr val="0000CC"/>
                </a:solidFill>
              </a:rPr>
              <a:t>Tracker</a:t>
            </a:r>
            <a:r>
              <a:rPr lang="ko-KR" altLang="en-US" smtClean="0">
                <a:solidFill>
                  <a:srgbClr val="0000CC"/>
                </a:solidFill>
              </a:rPr>
              <a:t>의 </a:t>
            </a:r>
            <a:r>
              <a:rPr lang="en-US" altLang="ko-KR" smtClean="0">
                <a:solidFill>
                  <a:srgbClr val="0000CC"/>
                </a:solidFill>
              </a:rPr>
              <a:t>URL </a:t>
            </a:r>
            <a:r>
              <a:rPr lang="ko-KR" altLang="en-US" smtClean="0">
                <a:solidFill>
                  <a:srgbClr val="0000CC"/>
                </a:solidFill>
              </a:rPr>
              <a:t>정보는 </a:t>
            </a:r>
            <a:r>
              <a:rPr lang="en-US" altLang="ko-KR" smtClean="0">
                <a:solidFill>
                  <a:srgbClr val="0000CC"/>
                </a:solidFill>
              </a:rPr>
              <a:t>.</a:t>
            </a:r>
            <a:r>
              <a:rPr lang="en-US" altLang="ko-KR">
                <a:solidFill>
                  <a:srgbClr val="0000CC"/>
                </a:solidFill>
              </a:rPr>
              <a:t>torrent </a:t>
            </a:r>
            <a:r>
              <a:rPr lang="ko-KR" altLang="en-US" smtClean="0">
                <a:solidFill>
                  <a:srgbClr val="0000CC"/>
                </a:solidFill>
              </a:rPr>
              <a:t>파일에 있음</a:t>
            </a:r>
            <a:endParaRPr lang="en-US" altLang="ko-KR" smtClean="0">
              <a:solidFill>
                <a:srgbClr val="0000CC"/>
              </a:solidFill>
            </a:endParaRPr>
          </a:p>
          <a:p>
            <a:pPr lvl="2"/>
            <a:r>
              <a:rPr lang="ko-KR" altLang="en-US" smtClean="0"/>
              <a:t>파일을 조각으로 나누어 교환 → 시더는 공유파일의 완전체</a:t>
            </a:r>
            <a:r>
              <a:rPr lang="en-US" altLang="ko-KR"/>
              <a:t>, </a:t>
            </a:r>
            <a:r>
              <a:rPr lang="ko-KR" altLang="en-US" smtClean="0"/>
              <a:t>리처는 일부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조각만 소유</a:t>
            </a:r>
            <a:endParaRPr lang="ko-KR" altLang="en-US" b="0"/>
          </a:p>
          <a:p>
            <a:endParaRPr lang="en-US" altLang="ko-KR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140968"/>
            <a:ext cx="6372225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570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블록체인 유형</a:t>
            </a:r>
            <a:endParaRPr lang="ko-KR" altLang="en-US"/>
          </a:p>
          <a:p>
            <a:pPr lvl="1"/>
            <a:r>
              <a:rPr lang="ko-KR" altLang="en-US"/>
              <a:t>퍼블릭 블록체인</a:t>
            </a:r>
            <a:r>
              <a:rPr lang="en-US" altLang="ko-KR"/>
              <a:t>(Public Blockchain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누구나 거래를 생성하고 블록을 검증하며</a:t>
            </a:r>
            <a:r>
              <a:rPr lang="en-US" altLang="ko-KR"/>
              <a:t>, </a:t>
            </a:r>
            <a:r>
              <a:rPr lang="ko-KR" altLang="en-US" smtClean="0"/>
              <a:t>거래내역을 확인할 수 있는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개방형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b="1" smtClean="0">
                <a:solidFill>
                  <a:srgbClr val="0000CC"/>
                </a:solidFill>
                <a:sym typeface="Wingdings" panose="05000000000000000000" pitchFamily="2" charset="2"/>
              </a:rPr>
              <a:t>Pure</a:t>
            </a:r>
            <a:r>
              <a:rPr lang="ko-KR" altLang="en-US" b="1" smtClean="0">
                <a:solidFill>
                  <a:srgbClr val="0000CC"/>
                </a:solidFill>
              </a:rPr>
              <a:t> </a:t>
            </a:r>
            <a:r>
              <a:rPr lang="en-US" altLang="ko-KR" b="1" smtClean="0">
                <a:solidFill>
                  <a:srgbClr val="0000CC"/>
                </a:solidFill>
              </a:rPr>
              <a:t>P2P</a:t>
            </a:r>
            <a:endParaRPr lang="ko-KR" altLang="en-US" b="1">
              <a:solidFill>
                <a:srgbClr val="0000CC"/>
              </a:solidFill>
            </a:endParaRPr>
          </a:p>
          <a:p>
            <a:pPr lvl="1"/>
            <a:r>
              <a:rPr lang="ko-KR" altLang="en-US"/>
              <a:t>프라이빗 블록체인 </a:t>
            </a:r>
            <a:r>
              <a:rPr lang="en-US" altLang="ko-KR"/>
              <a:t>(Private Blockchain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허가된 조직이나 개인만 참여할 수 있는 폐쇄형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b="1" smtClean="0">
                <a:solidFill>
                  <a:srgbClr val="0000CC"/>
                </a:solidFill>
              </a:rPr>
              <a:t>서버가 존재하는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하이브리드 </a:t>
            </a:r>
            <a:r>
              <a:rPr lang="en-US" altLang="ko-KR" b="1" smtClean="0">
                <a:solidFill>
                  <a:srgbClr val="0000CC"/>
                </a:solidFill>
              </a:rPr>
              <a:t>P2P</a:t>
            </a:r>
          </a:p>
          <a:p>
            <a:pPr lvl="1"/>
            <a:r>
              <a:rPr lang="ko-KR" altLang="en-US"/>
              <a:t>컨소시엄 블록체인 </a:t>
            </a:r>
            <a:r>
              <a:rPr lang="en-US" altLang="ko-KR"/>
              <a:t>(Consortium Blockchain) </a:t>
            </a:r>
            <a:endParaRPr lang="en-US" altLang="ko-KR" smtClean="0"/>
          </a:p>
          <a:p>
            <a:pPr lvl="2"/>
            <a:r>
              <a:rPr lang="ko-KR" altLang="en-US" smtClean="0"/>
              <a:t>프라이빗 </a:t>
            </a:r>
            <a:r>
              <a:rPr lang="ko-KR" altLang="en-US"/>
              <a:t>블록체인의 한 형태로</a:t>
            </a:r>
            <a:r>
              <a:rPr lang="en-US" altLang="ko-KR"/>
              <a:t>, </a:t>
            </a:r>
            <a:r>
              <a:rPr lang="ko-KR" altLang="en-US"/>
              <a:t>같은 목적을 갖는 </a:t>
            </a:r>
            <a:r>
              <a:rPr lang="ko-KR" altLang="en-US" smtClean="0"/>
              <a:t>단일 </a:t>
            </a:r>
            <a:r>
              <a:rPr lang="ko-KR" altLang="en-US"/>
              <a:t>조직이 아닌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b="1" smtClean="0">
                <a:solidFill>
                  <a:srgbClr val="0000CC"/>
                </a:solidFill>
              </a:rPr>
              <a:t>여러 조직 </a:t>
            </a:r>
            <a:r>
              <a:rPr lang="ko-KR" altLang="en-US" b="1">
                <a:solidFill>
                  <a:srgbClr val="0000CC"/>
                </a:solidFill>
              </a:rPr>
              <a:t>또는 기업의 연합체</a:t>
            </a:r>
            <a:r>
              <a:rPr lang="en-US" altLang="ko-KR" b="1">
                <a:solidFill>
                  <a:srgbClr val="0000CC"/>
                </a:solidFill>
              </a:rPr>
              <a:t>(</a:t>
            </a:r>
            <a:r>
              <a:rPr lang="ko-KR" altLang="en-US" b="1">
                <a:solidFill>
                  <a:srgbClr val="0000CC"/>
                </a:solidFill>
              </a:rPr>
              <a:t>컨소시엄</a:t>
            </a:r>
            <a:r>
              <a:rPr lang="en-US" altLang="ko-KR" b="1">
                <a:solidFill>
                  <a:srgbClr val="0000CC"/>
                </a:solidFill>
              </a:rPr>
              <a:t>)</a:t>
            </a:r>
            <a:r>
              <a:rPr lang="ko-KR" altLang="en-US" b="1">
                <a:solidFill>
                  <a:srgbClr val="0000CC"/>
                </a:solidFill>
              </a:rPr>
              <a:t>가 공동으로 </a:t>
            </a:r>
            <a:r>
              <a:rPr lang="ko-KR" altLang="en-US"/>
              <a:t>운영하고 관리하는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블록체인</a:t>
            </a:r>
            <a:endParaRPr lang="en-US" altLang="ko-KR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30" y="4957422"/>
            <a:ext cx="7848872" cy="1880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449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블록체인 유형</a:t>
            </a:r>
            <a:endParaRPr lang="ko-KR" altLang="en-US"/>
          </a:p>
          <a:p>
            <a:endParaRPr lang="en-US" altLang="ko-KR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014538"/>
            <a:ext cx="7992888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20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퍼블릭 블록체인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블록에 저장된 </a:t>
            </a:r>
            <a:r>
              <a:rPr lang="ko-KR" altLang="en-US" smtClean="0"/>
              <a:t>데이터의 위조 및 변조가 거의 불가능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암호화폐를 </a:t>
            </a:r>
            <a:r>
              <a:rPr lang="ko-KR" altLang="en-US" smtClean="0"/>
              <a:t>인센티브</a:t>
            </a:r>
            <a:r>
              <a:rPr lang="ko-KR" altLang="en-US" b="0" smtClean="0">
                <a:solidFill>
                  <a:schemeClr val="tx1"/>
                </a:solidFill>
              </a:rPr>
              <a:t>로 지급하여 </a:t>
            </a:r>
            <a:r>
              <a:rPr lang="ko-KR" altLang="en-US" smtClean="0"/>
              <a:t>참여의 동기부여 및 네트워크 유지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비트코인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이더리움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비트코인캐시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이오스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스텔라루멘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스팀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모네로</a:t>
            </a:r>
            <a:r>
              <a:rPr lang="en-US" altLang="ko-KR">
                <a:solidFill>
                  <a:schemeClr val="tx1"/>
                </a:solidFill>
              </a:rPr>
              <a:t>, …</a:t>
            </a:r>
            <a:endParaRPr lang="ko-KR" altLang="en-US" b="0">
              <a:solidFill>
                <a:schemeClr val="tx1"/>
              </a:solidFill>
            </a:endParaRPr>
          </a:p>
          <a:p>
            <a:endParaRPr lang="en-US" altLang="ko-KR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068960"/>
            <a:ext cx="58769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05064"/>
            <a:ext cx="3024336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945260"/>
            <a:ext cx="5328592" cy="266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6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프라이빗 블록체인</a:t>
            </a:r>
            <a:endParaRPr lang="en-US" altLang="ko-KR" smtClean="0"/>
          </a:p>
          <a:p>
            <a:pPr lvl="1"/>
            <a:r>
              <a:rPr lang="ko-KR" altLang="en-US" b="0" smtClean="0">
                <a:solidFill>
                  <a:schemeClr val="tx1"/>
                </a:solidFill>
              </a:rPr>
              <a:t>블록체인 개발자의 규칙에 따라 </a:t>
            </a:r>
            <a:r>
              <a:rPr lang="ko-KR" altLang="en-US" smtClean="0">
                <a:solidFill>
                  <a:srgbClr val="FF6600"/>
                </a:solidFill>
              </a:rPr>
              <a:t>허가받은 노드만 거래생성</a:t>
            </a:r>
            <a:r>
              <a:rPr lang="en-US" altLang="ko-KR">
                <a:solidFill>
                  <a:srgbClr val="FF6600"/>
                </a:solidFill>
              </a:rPr>
              <a:t>, </a:t>
            </a:r>
            <a:r>
              <a:rPr lang="ko-KR" altLang="en-US" smtClean="0">
                <a:solidFill>
                  <a:srgbClr val="FF6600"/>
                </a:solidFill>
              </a:rPr>
              <a:t>열람 및 </a:t>
            </a:r>
            <a:r>
              <a:rPr lang="en-US" altLang="ko-KR" smtClean="0">
                <a:solidFill>
                  <a:srgbClr val="FF6600"/>
                </a:solidFill>
              </a:rPr>
              <a:t/>
            </a:r>
            <a:br>
              <a:rPr lang="en-US" altLang="ko-KR" smtClean="0">
                <a:solidFill>
                  <a:srgbClr val="FF6600"/>
                </a:solidFill>
              </a:rPr>
            </a:br>
            <a:r>
              <a:rPr lang="ko-KR" altLang="en-US" smtClean="0">
                <a:solidFill>
                  <a:srgbClr val="FF6600"/>
                </a:solidFill>
              </a:rPr>
              <a:t>검증자가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ko-KR" altLang="en-US" b="0" smtClean="0">
                <a:solidFill>
                  <a:schemeClr val="tx1"/>
                </a:solidFill>
              </a:rPr>
              <a:t>될 수 있음</a:t>
            </a:r>
            <a:endParaRPr lang="en-US" altLang="ko-KR" b="0" smtClean="0">
              <a:solidFill>
                <a:schemeClr val="tx1"/>
              </a:solidFill>
            </a:endParaRPr>
          </a:p>
          <a:p>
            <a:pPr lvl="1"/>
            <a:r>
              <a:rPr lang="ko-KR" altLang="en-US" b="0" smtClean="0">
                <a:solidFill>
                  <a:schemeClr val="tx1"/>
                </a:solidFill>
              </a:rPr>
              <a:t>처리속도가 빠르나 </a:t>
            </a:r>
            <a:r>
              <a:rPr lang="ko-KR" altLang="en-US" smtClean="0">
                <a:solidFill>
                  <a:srgbClr val="FF6600"/>
                </a:solidFill>
              </a:rPr>
              <a:t>중앙 결정화되어 공정성과 투명성이 떨어질 수 </a:t>
            </a:r>
            <a:r>
              <a:rPr lang="ko-KR" altLang="en-US" b="0" smtClean="0">
                <a:solidFill>
                  <a:schemeClr val="tx1"/>
                </a:solidFill>
              </a:rPr>
              <a:t>있음</a:t>
            </a:r>
            <a:endParaRPr lang="en-US" altLang="ko-KR" b="0" smtClean="0">
              <a:solidFill>
                <a:schemeClr val="tx1"/>
              </a:solidFill>
            </a:endParaRPr>
          </a:p>
          <a:p>
            <a:pPr lvl="1"/>
            <a:r>
              <a:rPr lang="ko-KR" altLang="en-US" b="0" smtClean="0">
                <a:solidFill>
                  <a:schemeClr val="tx1"/>
                </a:solidFill>
              </a:rPr>
              <a:t>암호화폐 발행이 필수이지 않으며</a:t>
            </a:r>
            <a:r>
              <a:rPr lang="en-US" altLang="ko-KR" b="0">
                <a:solidFill>
                  <a:schemeClr val="tx1"/>
                </a:solidFill>
              </a:rPr>
              <a:t>, </a:t>
            </a:r>
            <a:r>
              <a:rPr lang="ko-KR" altLang="en-US" b="0" smtClean="0">
                <a:solidFill>
                  <a:schemeClr val="tx1"/>
                </a:solidFill>
              </a:rPr>
              <a:t>참여자들이 </a:t>
            </a:r>
            <a:r>
              <a:rPr lang="ko-KR" altLang="en-US" smtClean="0">
                <a:solidFill>
                  <a:srgbClr val="FF6600"/>
                </a:solidFill>
              </a:rPr>
              <a:t>컴퓨터 운영비용을 </a:t>
            </a:r>
            <a:r>
              <a:rPr lang="ko-KR" altLang="en-US" b="0" smtClean="0">
                <a:solidFill>
                  <a:schemeClr val="tx1"/>
                </a:solidFill>
              </a:rPr>
              <a:t>부담</a:t>
            </a:r>
            <a:endParaRPr lang="en-US" altLang="ko-KR" b="0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/>
              <a:t>하이퍼레저패브릭</a:t>
            </a:r>
            <a:r>
              <a:rPr lang="en-US" altLang="ko-KR" smtClean="0"/>
              <a:t>, R3</a:t>
            </a:r>
            <a:r>
              <a:rPr lang="ko-KR" altLang="en-US"/>
              <a:t>코다</a:t>
            </a:r>
            <a:r>
              <a:rPr lang="en-US" altLang="ko-KR"/>
              <a:t>, </a:t>
            </a:r>
            <a:r>
              <a:rPr lang="ko-KR" altLang="en-US"/>
              <a:t>삼성</a:t>
            </a:r>
            <a:r>
              <a:rPr lang="en-US" altLang="ko-KR"/>
              <a:t>SDS</a:t>
            </a:r>
            <a:r>
              <a:rPr lang="ko-KR" altLang="en-US" smtClean="0"/>
              <a:t>의 넥스레저</a:t>
            </a:r>
            <a:r>
              <a:rPr lang="en-US" altLang="ko-KR"/>
              <a:t>, </a:t>
            </a:r>
            <a:r>
              <a:rPr lang="ko-KR" altLang="en-US" smtClean="0"/>
              <a:t>국제송금을 위한 리플</a:t>
            </a:r>
            <a:r>
              <a:rPr lang="en-US" altLang="ko-KR"/>
              <a:t>, …</a:t>
            </a:r>
            <a:endParaRPr lang="ko-KR" altLang="en-US" b="0"/>
          </a:p>
          <a:p>
            <a:endParaRPr lang="en-US" altLang="ko-KR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812257"/>
            <a:ext cx="3384376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841576"/>
            <a:ext cx="4896544" cy="289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76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컨소시움 블록체인</a:t>
            </a:r>
            <a:endParaRPr lang="en-US" altLang="ko-KR" smtClean="0"/>
          </a:p>
          <a:p>
            <a:pPr lvl="1"/>
            <a:r>
              <a:rPr lang="ko-KR" altLang="en-US" smtClean="0"/>
              <a:t>중간형태인 하이브리드 블록체인</a:t>
            </a:r>
            <a:endParaRPr lang="ko-KR" altLang="en-US"/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선별된 노드들만 합의 과정에 참여</a:t>
            </a:r>
            <a:r>
              <a:rPr lang="en-US" altLang="ko-KR"/>
              <a:t>, </a:t>
            </a:r>
            <a:r>
              <a:rPr lang="ko-KR" altLang="en-US" smtClean="0"/>
              <a:t>다른 노드들은 거래를 생성하거나 확인</a:t>
            </a:r>
            <a:endParaRPr lang="en-US" altLang="ko-KR" smtClean="0"/>
          </a:p>
          <a:p>
            <a:pPr lvl="3"/>
            <a:r>
              <a:rPr lang="en-US" altLang="ko-KR" smtClean="0"/>
              <a:t>16</a:t>
            </a:r>
            <a:r>
              <a:rPr lang="ko-KR" altLang="en-US" smtClean="0"/>
              <a:t>개 은행과 금융결제원</a:t>
            </a:r>
            <a:r>
              <a:rPr lang="en-US" altLang="ko-KR"/>
              <a:t>, </a:t>
            </a:r>
            <a:r>
              <a:rPr lang="ko-KR" altLang="en-US" smtClean="0"/>
              <a:t>금융보안원이구축한 블록체인 기반의 </a:t>
            </a:r>
            <a:r>
              <a:rPr lang="en-US" altLang="ko-KR" smtClean="0"/>
              <a:t>BankSign</a:t>
            </a:r>
          </a:p>
          <a:p>
            <a:pPr lvl="3"/>
            <a:r>
              <a:rPr lang="ko-KR" altLang="en-US" smtClean="0"/>
              <a:t>블록체인기반 식품추적 네트워크인 </a:t>
            </a:r>
            <a:r>
              <a:rPr lang="en-US" altLang="ko-KR" smtClean="0"/>
              <a:t>IBM </a:t>
            </a:r>
            <a:r>
              <a:rPr lang="ko-KR" altLang="en-US" smtClean="0"/>
              <a:t>푸드트러스트 등이 있음</a:t>
            </a:r>
            <a:endParaRPr lang="ko-KR" altLang="en-US"/>
          </a:p>
          <a:p>
            <a:endParaRPr lang="en-US" altLang="ko-KR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284984"/>
            <a:ext cx="70199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083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합의 </a:t>
            </a:r>
            <a:r>
              <a:rPr lang="ko-KR" altLang="en-US" smtClean="0"/>
              <a:t>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비잔티움 장군 문제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분산 컴퓨팅 시스템의 </a:t>
            </a:r>
            <a:r>
              <a:rPr lang="ko-KR" altLang="en-US" smtClean="0"/>
              <a:t>신뢰성 문제에 대한 논리적 딜레마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en-US" altLang="ko-KR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“The Byzantine Generals Problem, 1982”</a:t>
            </a:r>
            <a:r>
              <a:rPr lang="ko-KR" altLang="en-US" smtClean="0">
                <a:solidFill>
                  <a:schemeClr val="tx1"/>
                </a:solidFill>
              </a:rPr>
              <a:t>에서 처음 언급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/>
              <a:t>분산 시스템에서 </a:t>
            </a:r>
            <a:r>
              <a:rPr lang="ko-KR" altLang="en-US" b="1">
                <a:solidFill>
                  <a:srgbClr val="0000CC"/>
                </a:solidFill>
              </a:rPr>
              <a:t>신뢰할 수 없는 구성 요소들이 </a:t>
            </a:r>
            <a:r>
              <a:rPr lang="ko-KR" altLang="en-US"/>
              <a:t>존재할 때</a:t>
            </a:r>
            <a:r>
              <a:rPr lang="en-US" altLang="ko-KR"/>
              <a:t>, </a:t>
            </a:r>
            <a:r>
              <a:rPr lang="ko-KR" altLang="en-US" b="1">
                <a:solidFill>
                  <a:srgbClr val="0000CC"/>
                </a:solidFill>
              </a:rPr>
              <a:t>합의를 이루는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문제를 </a:t>
            </a:r>
            <a:r>
              <a:rPr lang="ko-KR" altLang="en-US" b="1">
                <a:solidFill>
                  <a:srgbClr val="0000CC"/>
                </a:solidFill>
              </a:rPr>
              <a:t>다루는 사고 실험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>
                <a:solidFill>
                  <a:srgbClr val="FF6600"/>
                </a:solidFill>
              </a:rPr>
              <a:t>기본전제</a:t>
            </a:r>
            <a:endParaRPr lang="en-US" altLang="ko-KR" smtClean="0">
              <a:solidFill>
                <a:srgbClr val="FF6600"/>
              </a:solidFill>
            </a:endParaRPr>
          </a:p>
          <a:p>
            <a:pPr lvl="2"/>
            <a:r>
              <a:rPr lang="ko-KR" altLang="en-US" smtClean="0"/>
              <a:t>여러부대가 성을 둘러싸고 있으며 각 장군들은 </a:t>
            </a:r>
            <a:r>
              <a:rPr lang="ko-KR" altLang="en-US" b="1" smtClean="0">
                <a:solidFill>
                  <a:srgbClr val="C00000"/>
                </a:solidFill>
              </a:rPr>
              <a:t>합의를 통해 공격 결정</a:t>
            </a:r>
            <a:endParaRPr lang="en-US" altLang="ko-KR" b="1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장군중 </a:t>
            </a:r>
            <a:r>
              <a:rPr lang="ko-KR" altLang="en-US" b="1" smtClean="0">
                <a:solidFill>
                  <a:srgbClr val="006600"/>
                </a:solidFill>
              </a:rPr>
              <a:t>한명이 공격이나 후퇴를 결정하여 </a:t>
            </a:r>
            <a:r>
              <a:rPr lang="ko-KR" altLang="en-US" smtClean="0"/>
              <a:t>다른 장군들에게 전달</a:t>
            </a:r>
            <a:endParaRPr lang="en-US" altLang="ko-KR" smtClean="0"/>
          </a:p>
          <a:p>
            <a:pPr lvl="2"/>
            <a:r>
              <a:rPr lang="ko-KR" altLang="en-US" smtClean="0"/>
              <a:t>메시지를 받은 장군은 나머지 장군들에게 전달</a:t>
            </a:r>
            <a:endParaRPr lang="en-US" altLang="ko-KR" smtClean="0"/>
          </a:p>
          <a:p>
            <a:pPr lvl="2"/>
            <a:r>
              <a:rPr lang="ko-KR" altLang="en-US" smtClean="0"/>
              <a:t>일정 시간 후 각 장군은 자신이 받은 메시지를 종합하여 명령 이행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9624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비잔티움 장군 문제</a:t>
            </a:r>
            <a:endParaRPr lang="en-US" altLang="ko-KR" smtClean="0"/>
          </a:p>
          <a:p>
            <a:pPr lvl="1"/>
            <a:r>
              <a:rPr lang="ko-KR" altLang="en-US" smtClean="0"/>
              <a:t>합의를 방해하는 요소</a:t>
            </a:r>
            <a:r>
              <a:rPr lang="ko-KR" altLang="en-US">
                <a:solidFill>
                  <a:schemeClr val="tx1"/>
                </a:solidFill>
              </a:rPr>
              <a:t>→ </a:t>
            </a:r>
            <a:r>
              <a:rPr lang="ko-KR" altLang="en-US" smtClean="0">
                <a:solidFill>
                  <a:srgbClr val="C00000"/>
                </a:solidFill>
              </a:rPr>
              <a:t>비잔티움 장군 문제의 딜레마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메시지 전달의 </a:t>
            </a:r>
            <a:r>
              <a:rPr lang="ko-KR" altLang="en-US" b="1" smtClean="0">
                <a:solidFill>
                  <a:srgbClr val="0000CC"/>
                </a:solidFill>
              </a:rPr>
              <a:t>실패 확률이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배신자가 존재할 </a:t>
            </a:r>
            <a:r>
              <a:rPr lang="ko-KR" altLang="en-US" smtClean="0"/>
              <a:t>수 있음</a:t>
            </a:r>
            <a:endParaRPr lang="ko-KR" altLang="en-US" b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70" y="5301207"/>
            <a:ext cx="2536131" cy="149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153844"/>
            <a:ext cx="4248472" cy="17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52936"/>
            <a:ext cx="5459017" cy="230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06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비잔티움 장애 허용</a:t>
            </a:r>
            <a:r>
              <a:rPr lang="en-US" altLang="ko-KR" smtClean="0">
                <a:solidFill>
                  <a:schemeClr val="tx1"/>
                </a:solidFill>
              </a:rPr>
              <a:t>(BFT:BizantineFault </a:t>
            </a:r>
            <a:r>
              <a:rPr lang="en-US" altLang="ko-KR">
                <a:solidFill>
                  <a:schemeClr val="tx1"/>
                </a:solidFill>
              </a:rPr>
              <a:t>Tolerance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ko-KR" altLang="en-US" b="0" smtClean="0">
                <a:solidFill>
                  <a:schemeClr val="tx1"/>
                </a:solidFill>
              </a:rPr>
              <a:t>비잔티움 장군 문제에서 파생된 </a:t>
            </a:r>
            <a:r>
              <a:rPr lang="ko-KR" altLang="en-US" smtClean="0"/>
              <a:t>장애허용 연구의 </a:t>
            </a:r>
            <a:r>
              <a:rPr lang="ko-KR" altLang="en-US" b="0" smtClean="0">
                <a:solidFill>
                  <a:schemeClr val="tx1"/>
                </a:solidFill>
              </a:rPr>
              <a:t>한 분야</a:t>
            </a:r>
            <a:endParaRPr lang="en-US" altLang="ko-KR" b="0" smtClean="0">
              <a:solidFill>
                <a:schemeClr val="tx1"/>
              </a:solidFill>
            </a:endParaRPr>
          </a:p>
          <a:p>
            <a:pPr lvl="2"/>
            <a:r>
              <a:rPr lang="ko-KR" altLang="en-US" b="1" smtClean="0">
                <a:solidFill>
                  <a:srgbClr val="C00000"/>
                </a:solidFill>
              </a:rPr>
              <a:t>비트코인 이전의 </a:t>
            </a:r>
            <a:r>
              <a:rPr lang="en-US" altLang="ko-KR" b="1" smtClean="0">
                <a:solidFill>
                  <a:srgbClr val="C00000"/>
                </a:solidFill>
              </a:rPr>
              <a:t>BFT </a:t>
            </a:r>
            <a:r>
              <a:rPr lang="en-US" altLang="ko-KR" smtClean="0">
                <a:solidFill>
                  <a:schemeClr val="tx1"/>
                </a:solidFill>
              </a:rPr>
              <a:t>– </a:t>
            </a:r>
            <a:r>
              <a:rPr lang="ko-KR" altLang="en-US" smtClean="0">
                <a:solidFill>
                  <a:schemeClr val="tx1"/>
                </a:solidFill>
              </a:rPr>
              <a:t>장군중에 </a:t>
            </a:r>
            <a:r>
              <a:rPr lang="ko-KR" altLang="en-US" b="1" smtClean="0">
                <a:solidFill>
                  <a:srgbClr val="0000CC"/>
                </a:solidFill>
              </a:rPr>
              <a:t>잘못된 메시지를 보내는 경우에도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전체 시스템이 돌아가도록함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3"/>
            <a:r>
              <a:rPr lang="ko-KR" altLang="en-US" smtClean="0"/>
              <a:t>당시 학자들은 </a:t>
            </a:r>
            <a:r>
              <a:rPr lang="en-US" altLang="ko-KR" smtClean="0"/>
              <a:t>BFT</a:t>
            </a:r>
            <a:r>
              <a:rPr lang="ko-KR" altLang="en-US" smtClean="0"/>
              <a:t>의 기본전제가 </a:t>
            </a:r>
            <a:r>
              <a:rPr lang="ko-KR" altLang="en-US" smtClean="0">
                <a:solidFill>
                  <a:srgbClr val="006600"/>
                </a:solidFill>
              </a:rPr>
              <a:t>최소 </a:t>
            </a:r>
            <a:r>
              <a:rPr lang="en-US" altLang="ko-KR" smtClean="0">
                <a:solidFill>
                  <a:srgbClr val="006600"/>
                </a:solidFill>
              </a:rPr>
              <a:t>3</a:t>
            </a:r>
            <a:r>
              <a:rPr lang="ko-KR" altLang="en-US">
                <a:solidFill>
                  <a:srgbClr val="006600"/>
                </a:solidFill>
              </a:rPr>
              <a:t>분의</a:t>
            </a:r>
            <a:r>
              <a:rPr lang="en-US" altLang="ko-KR">
                <a:solidFill>
                  <a:srgbClr val="006600"/>
                </a:solidFill>
              </a:rPr>
              <a:t>2 </a:t>
            </a:r>
            <a:r>
              <a:rPr lang="ko-KR" altLang="en-US" smtClean="0">
                <a:solidFill>
                  <a:srgbClr val="006600"/>
                </a:solidFill>
              </a:rPr>
              <a:t>참여자가 정상 작동하여야함을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/>
              <a:t>규명함</a:t>
            </a:r>
            <a:endParaRPr lang="en-US" altLang="ko-KR" smtClean="0"/>
          </a:p>
          <a:p>
            <a:pPr lvl="3"/>
            <a:r>
              <a:rPr lang="ko-KR" altLang="en-US" smtClean="0"/>
              <a:t>항법장치 분야에 처음 적용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항법장치센서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개중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개가 정상 작동한다면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/>
              <a:t>하나의 신호를 무시해도 승객들은 무사히 목적지에 도착</a:t>
            </a:r>
            <a:endParaRPr lang="en-US" altLang="ko-KR" smtClean="0"/>
          </a:p>
          <a:p>
            <a:pPr lvl="2"/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사토시는</a:t>
            </a:r>
            <a:r>
              <a:rPr lang="ko-KR" altLang="en-US" smtClean="0">
                <a:solidFill>
                  <a:schemeClr val="tx1"/>
                </a:solidFill>
              </a:rPr>
              <a:t> 항공기 분야 해결책과 다르게 참여자 </a:t>
            </a:r>
            <a:r>
              <a:rPr lang="ko-KR" altLang="en-US" b="1" smtClean="0">
                <a:solidFill>
                  <a:srgbClr val="0000CC"/>
                </a:solidFill>
              </a:rPr>
              <a:t>모두가 최신의 원장을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동일하게 보유하도록 수학적으로 보장함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3"/>
            <a:r>
              <a:rPr lang="en-US" altLang="ko-KR" smtClean="0"/>
              <a:t>BFT </a:t>
            </a:r>
            <a:r>
              <a:rPr lang="ko-KR" altLang="en-US" smtClean="0"/>
              <a:t>시스템 구축에 다양한 방식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b="1" smtClean="0">
                <a:solidFill>
                  <a:srgbClr val="C00000"/>
                </a:solidFill>
              </a:rPr>
              <a:t>블록체인은 합의 알고리즘</a:t>
            </a:r>
            <a:r>
              <a:rPr lang="ko-KR" altLang="en-US" b="1">
                <a:solidFill>
                  <a:srgbClr val="C00000"/>
                </a:solidFill>
              </a:rPr>
              <a:t>을</a:t>
            </a:r>
            <a:r>
              <a:rPr lang="ko-KR" altLang="en-US" b="1" smtClean="0">
                <a:solidFill>
                  <a:srgbClr val="C00000"/>
                </a:solidFill>
              </a:rPr>
              <a:t> 도입</a:t>
            </a:r>
            <a:endParaRPr lang="ko-KR" altLang="en-US" b="1">
              <a:solidFill>
                <a:srgbClr val="C0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832076"/>
            <a:ext cx="3168352" cy="139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31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smtClean="0"/>
              <a:t>블록체인의 개요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C00000"/>
                </a:solidFill>
                <a:latin typeface="+mn-ea"/>
                <a:ea typeface="+mn-ea"/>
              </a:rPr>
              <a:t>블록체인 유형과 </a:t>
            </a:r>
            <a:r>
              <a:rPr lang="ko-KR" altLang="en-US" smtClean="0">
                <a:solidFill>
                  <a:srgbClr val="C00000"/>
                </a:solidFill>
                <a:latin typeface="+mn-ea"/>
                <a:ea typeface="+mn-ea"/>
              </a:rPr>
              <a:t>합의알고리즘</a:t>
            </a:r>
            <a:endParaRPr lang="ko-KR" altLang="en-US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5016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r>
              <a:rPr lang="en-US" altLang="ko-KR"/>
              <a:t>(Consensus algorithm)</a:t>
            </a:r>
            <a:endParaRPr lang="en-US" altLang="ko-KR">
              <a:hlinkClick r:id="rId2"/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참여자들의 </a:t>
            </a:r>
            <a:r>
              <a:rPr lang="ko-KR" altLang="en-US" smtClean="0"/>
              <a:t>통일된 의사결정을 </a:t>
            </a:r>
            <a:r>
              <a:rPr lang="ko-KR" altLang="en-US" smtClean="0">
                <a:solidFill>
                  <a:schemeClr val="tx1"/>
                </a:solidFill>
              </a:rPr>
              <a:t>위해 사용하는 알고리즘이며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/>
              <a:t>합의를 통해 검증된 블록이 체인에 연결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암호화폐</a:t>
            </a:r>
            <a:r>
              <a:rPr lang="en-US" altLang="ko-KR" smtClean="0">
                <a:solidFill>
                  <a:schemeClr val="tx1"/>
                </a:solidFill>
              </a:rPr>
              <a:t>(crypto)</a:t>
            </a:r>
            <a:r>
              <a:rPr lang="ko-KR" altLang="en-US" smtClean="0">
                <a:solidFill>
                  <a:schemeClr val="tx1"/>
                </a:solidFill>
              </a:rPr>
              <a:t>의 대표적인 합의 알고리즘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b="1" smtClean="0">
                <a:solidFill>
                  <a:srgbClr val="006600"/>
                </a:solidFill>
              </a:rPr>
              <a:t>작업증명</a:t>
            </a:r>
            <a:r>
              <a:rPr lang="en-US" altLang="ko-KR" b="1">
                <a:solidFill>
                  <a:srgbClr val="006600"/>
                </a:solidFill>
              </a:rPr>
              <a:t>(PoW, Proof of Work</a:t>
            </a:r>
            <a:r>
              <a:rPr lang="en-US" altLang="ko-KR" b="1" smtClean="0">
                <a:solidFill>
                  <a:srgbClr val="006600"/>
                </a:solidFill>
              </a:rPr>
              <a:t>)</a:t>
            </a:r>
          </a:p>
          <a:p>
            <a:pPr lvl="2"/>
            <a:r>
              <a:rPr lang="ko-KR" altLang="en-US" b="1" smtClean="0">
                <a:solidFill>
                  <a:srgbClr val="006600"/>
                </a:solidFill>
              </a:rPr>
              <a:t>지분증명</a:t>
            </a:r>
            <a:r>
              <a:rPr lang="en-US" altLang="ko-KR" b="1">
                <a:solidFill>
                  <a:srgbClr val="006600"/>
                </a:solidFill>
              </a:rPr>
              <a:t>(PoS, Proof of Stake</a:t>
            </a:r>
            <a:r>
              <a:rPr lang="en-US" altLang="ko-KR" b="1" smtClean="0">
                <a:solidFill>
                  <a:srgbClr val="006600"/>
                </a:solidFill>
              </a:rPr>
              <a:t>)</a:t>
            </a:r>
          </a:p>
          <a:p>
            <a:pPr lvl="2"/>
            <a:r>
              <a:rPr lang="ko-KR" altLang="en-US" b="1" smtClean="0">
                <a:solidFill>
                  <a:srgbClr val="006600"/>
                </a:solidFill>
              </a:rPr>
              <a:t>위임지분증명</a:t>
            </a:r>
            <a:r>
              <a:rPr lang="en-US" altLang="ko-KR" b="1">
                <a:solidFill>
                  <a:srgbClr val="006600"/>
                </a:solidFill>
              </a:rPr>
              <a:t>(DPoS, Delegated Proof of Stake), …</a:t>
            </a:r>
          </a:p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876997"/>
            <a:ext cx="4464496" cy="277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76998"/>
            <a:ext cx="4176464" cy="277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69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블록체인에서 블록 생성은</a:t>
            </a:r>
            <a:r>
              <a:rPr lang="en-US" altLang="ko-KR" smtClean="0"/>
              <a:t>?</a:t>
            </a:r>
          </a:p>
          <a:p>
            <a:pPr lvl="1"/>
            <a:r>
              <a:rPr lang="ko-KR" altLang="en-US" smtClean="0"/>
              <a:t>블록 생성</a:t>
            </a:r>
            <a:endParaRPr lang="en-US" altLang="ko-KR" smtClean="0"/>
          </a:p>
          <a:p>
            <a:pPr lvl="2"/>
            <a:r>
              <a:rPr lang="ko-KR" altLang="en-US" smtClean="0"/>
              <a:t>새로운 </a:t>
            </a:r>
            <a:r>
              <a:rPr lang="ko-KR" altLang="en-US"/>
              <a:t>거래</a:t>
            </a:r>
            <a:r>
              <a:rPr lang="en-US" altLang="ko-KR"/>
              <a:t>(</a:t>
            </a:r>
            <a:r>
              <a:rPr lang="ko-KR" altLang="en-US"/>
              <a:t>트랜잭션</a:t>
            </a:r>
            <a:r>
              <a:rPr lang="en-US" altLang="ko-KR"/>
              <a:t>)</a:t>
            </a:r>
            <a:r>
              <a:rPr lang="ko-KR" altLang="en-US"/>
              <a:t>들이 발생하고</a:t>
            </a:r>
            <a:r>
              <a:rPr lang="en-US" altLang="ko-KR"/>
              <a:t>, </a:t>
            </a:r>
            <a:r>
              <a:rPr lang="ko-KR" altLang="en-US"/>
              <a:t>이 트랜잭션들을 묶어 블록에 담은 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네트워크의 </a:t>
            </a:r>
            <a:r>
              <a:rPr lang="en-US" altLang="ko-KR"/>
              <a:t>'</a:t>
            </a:r>
            <a:r>
              <a:rPr lang="ko-KR" altLang="en-US"/>
              <a:t>채굴자</a:t>
            </a:r>
            <a:r>
              <a:rPr lang="en-US" altLang="ko-KR"/>
              <a:t>(</a:t>
            </a:r>
            <a:r>
              <a:rPr lang="ko-KR" altLang="en-US"/>
              <a:t>마이너</a:t>
            </a:r>
            <a:r>
              <a:rPr lang="en-US" altLang="ko-KR"/>
              <a:t>)' </a:t>
            </a:r>
            <a:r>
              <a:rPr lang="ko-KR" altLang="en-US"/>
              <a:t>또는 </a:t>
            </a:r>
            <a:r>
              <a:rPr lang="en-US" altLang="ko-KR"/>
              <a:t>'</a:t>
            </a:r>
            <a:r>
              <a:rPr lang="ko-KR" altLang="en-US"/>
              <a:t>검증자</a:t>
            </a:r>
            <a:r>
              <a:rPr lang="en-US" altLang="ko-KR"/>
              <a:t>(Validator)'</a:t>
            </a:r>
            <a:r>
              <a:rPr lang="ko-KR" altLang="en-US"/>
              <a:t>들이 정해진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b="1" smtClean="0">
                <a:solidFill>
                  <a:srgbClr val="0000CC"/>
                </a:solidFill>
              </a:rPr>
              <a:t>합의 </a:t>
            </a:r>
            <a:r>
              <a:rPr lang="ko-KR" altLang="en-US" b="1">
                <a:solidFill>
                  <a:srgbClr val="0000CC"/>
                </a:solidFill>
              </a:rPr>
              <a:t>메커니즘</a:t>
            </a:r>
            <a:r>
              <a:rPr lang="en-US" altLang="ko-KR" b="1">
                <a:solidFill>
                  <a:srgbClr val="0000CC"/>
                </a:solidFill>
              </a:rPr>
              <a:t>(</a:t>
            </a:r>
            <a:r>
              <a:rPr lang="ko-KR" altLang="en-US" b="1">
                <a:solidFill>
                  <a:srgbClr val="0000CC"/>
                </a:solidFill>
              </a:rPr>
              <a:t>예</a:t>
            </a:r>
            <a:r>
              <a:rPr lang="en-US" altLang="ko-KR" b="1">
                <a:solidFill>
                  <a:srgbClr val="0000CC"/>
                </a:solidFill>
              </a:rPr>
              <a:t>: </a:t>
            </a:r>
            <a:r>
              <a:rPr lang="ko-KR" altLang="en-US" b="1">
                <a:solidFill>
                  <a:srgbClr val="0000CC"/>
                </a:solidFill>
              </a:rPr>
              <a:t>작업 증명 </a:t>
            </a:r>
            <a:r>
              <a:rPr lang="en-US" altLang="ko-KR" b="1">
                <a:solidFill>
                  <a:srgbClr val="0000CC"/>
                </a:solidFill>
              </a:rPr>
              <a:t>PoW, </a:t>
            </a:r>
            <a:r>
              <a:rPr lang="ko-KR" altLang="en-US" b="1">
                <a:solidFill>
                  <a:srgbClr val="0000CC"/>
                </a:solidFill>
              </a:rPr>
              <a:t>지분 증명 </a:t>
            </a:r>
            <a:r>
              <a:rPr lang="en-US" altLang="ko-KR" b="1">
                <a:solidFill>
                  <a:srgbClr val="0000CC"/>
                </a:solidFill>
              </a:rPr>
              <a:t>PoS </a:t>
            </a:r>
            <a:r>
              <a:rPr lang="ko-KR" altLang="en-US" b="1">
                <a:solidFill>
                  <a:srgbClr val="0000CC"/>
                </a:solidFill>
              </a:rPr>
              <a:t>등</a:t>
            </a:r>
            <a:r>
              <a:rPr lang="en-US" altLang="ko-KR" b="1">
                <a:solidFill>
                  <a:srgbClr val="0000CC"/>
                </a:solidFill>
              </a:rPr>
              <a:t>)</a:t>
            </a:r>
            <a:r>
              <a:rPr lang="ko-KR" altLang="en-US" b="1">
                <a:solidFill>
                  <a:srgbClr val="0000CC"/>
                </a:solidFill>
              </a:rPr>
              <a:t>을 </a:t>
            </a:r>
            <a:r>
              <a:rPr lang="ko-KR" altLang="en-US"/>
              <a:t>통해 해당 블록을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b="1" smtClean="0">
                <a:solidFill>
                  <a:srgbClr val="0000CC"/>
                </a:solidFill>
              </a:rPr>
              <a:t>검증하고 </a:t>
            </a:r>
            <a:r>
              <a:rPr lang="ko-KR" altLang="en-US" b="1">
                <a:solidFill>
                  <a:srgbClr val="0000CC"/>
                </a:solidFill>
              </a:rPr>
              <a:t>승인할 때 </a:t>
            </a:r>
            <a:r>
              <a:rPr lang="ko-KR" altLang="en-US" b="1" smtClean="0">
                <a:solidFill>
                  <a:srgbClr val="0000CC"/>
                </a:solidFill>
              </a:rPr>
              <a:t>생성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2"/>
            <a:r>
              <a:rPr lang="ko-KR" altLang="en-US" b="1" smtClean="0">
                <a:solidFill>
                  <a:srgbClr val="006600"/>
                </a:solidFill>
              </a:rPr>
              <a:t>블록이 </a:t>
            </a:r>
            <a:r>
              <a:rPr lang="ko-KR" altLang="en-US" b="1">
                <a:solidFill>
                  <a:srgbClr val="006600"/>
                </a:solidFill>
              </a:rPr>
              <a:t>생성되는 </a:t>
            </a:r>
            <a:r>
              <a:rPr lang="ko-KR" altLang="en-US" b="1" smtClean="0">
                <a:solidFill>
                  <a:srgbClr val="006600"/>
                </a:solidFill>
              </a:rPr>
              <a:t>시점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블록체인 네트워크마다 </a:t>
            </a:r>
            <a:r>
              <a:rPr lang="ko-KR" altLang="en-US" smtClean="0"/>
              <a:t>다름</a:t>
            </a:r>
            <a:r>
              <a:rPr lang="en-US" altLang="ko-KR" b="1" smtClean="0">
                <a:solidFill>
                  <a:srgbClr val="C00000"/>
                </a:solidFill>
              </a:rPr>
              <a:t>(</a:t>
            </a:r>
            <a:r>
              <a:rPr lang="ko-KR" altLang="en-US" b="1" smtClean="0">
                <a:solidFill>
                  <a:srgbClr val="C00000"/>
                </a:solidFill>
              </a:rPr>
              <a:t>각 </a:t>
            </a:r>
            <a:r>
              <a:rPr lang="ko-KR" altLang="en-US" b="1">
                <a:solidFill>
                  <a:srgbClr val="C00000"/>
                </a:solidFill>
              </a:rPr>
              <a:t>블록체인이 </a:t>
            </a:r>
            <a:r>
              <a:rPr lang="en-US" altLang="ko-KR" b="1" smtClean="0">
                <a:solidFill>
                  <a:srgbClr val="C00000"/>
                </a:solidFill>
              </a:rPr>
              <a:t/>
            </a:r>
            <a:br>
              <a:rPr lang="en-US" altLang="ko-KR" b="1" smtClean="0">
                <a:solidFill>
                  <a:srgbClr val="C00000"/>
                </a:solidFill>
              </a:rPr>
            </a:br>
            <a:r>
              <a:rPr lang="ko-KR" altLang="en-US" b="1" smtClean="0">
                <a:solidFill>
                  <a:srgbClr val="C00000"/>
                </a:solidFill>
              </a:rPr>
              <a:t>목표로 </a:t>
            </a:r>
            <a:r>
              <a:rPr lang="ko-KR" altLang="en-US" b="1">
                <a:solidFill>
                  <a:srgbClr val="C00000"/>
                </a:solidFill>
              </a:rPr>
              <a:t>하는 블록 생성 시간</a:t>
            </a:r>
            <a:r>
              <a:rPr lang="en-US" altLang="ko-KR" b="1">
                <a:solidFill>
                  <a:srgbClr val="C00000"/>
                </a:solidFill>
              </a:rPr>
              <a:t>(Block Time)</a:t>
            </a:r>
            <a:r>
              <a:rPr lang="ko-KR" altLang="en-US" b="1">
                <a:solidFill>
                  <a:srgbClr val="C00000"/>
                </a:solidFill>
              </a:rPr>
              <a:t>이 다르기 </a:t>
            </a:r>
            <a:r>
              <a:rPr lang="ko-KR" altLang="en-US" b="1" smtClean="0">
                <a:solidFill>
                  <a:srgbClr val="C00000"/>
                </a:solidFill>
              </a:rPr>
              <a:t>때문임</a:t>
            </a:r>
            <a:r>
              <a:rPr lang="en-US" altLang="ko-KR" b="1" smtClean="0">
                <a:solidFill>
                  <a:srgbClr val="C00000"/>
                </a:solidFill>
              </a:rPr>
              <a:t>)</a:t>
            </a:r>
          </a:p>
          <a:p>
            <a:pPr lvl="3"/>
            <a:r>
              <a:rPr lang="ko-KR" altLang="en-US" b="1" smtClean="0">
                <a:solidFill>
                  <a:srgbClr val="CC0066"/>
                </a:solidFill>
              </a:rPr>
              <a:t>비트코인</a:t>
            </a:r>
            <a:r>
              <a:rPr lang="en-US" altLang="ko-KR" b="1">
                <a:solidFill>
                  <a:srgbClr val="CC0066"/>
                </a:solidFill>
              </a:rPr>
              <a:t>(Bitcoin</a:t>
            </a:r>
            <a:r>
              <a:rPr lang="en-US" altLang="ko-KR" b="1" smtClean="0">
                <a:solidFill>
                  <a:srgbClr val="CC0066"/>
                </a:solidFill>
              </a:rPr>
              <a:t>)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 b="1">
                <a:solidFill>
                  <a:srgbClr val="CC0066"/>
                </a:solidFill>
              </a:rPr>
              <a:t>평균 </a:t>
            </a:r>
            <a:r>
              <a:rPr lang="en-US" altLang="ko-KR" b="1">
                <a:solidFill>
                  <a:srgbClr val="CC0066"/>
                </a:solidFill>
              </a:rPr>
              <a:t>10</a:t>
            </a:r>
            <a:r>
              <a:rPr lang="ko-KR" altLang="en-US" b="1">
                <a:solidFill>
                  <a:srgbClr val="CC0066"/>
                </a:solidFill>
              </a:rPr>
              <a:t>분마다 </a:t>
            </a:r>
            <a:r>
              <a:rPr lang="ko-KR" altLang="en-US"/>
              <a:t>새로운 블록이 생성되도록 설계되어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3"/>
            <a:r>
              <a:rPr lang="ko-KR" altLang="en-US" b="1" smtClean="0">
                <a:solidFill>
                  <a:srgbClr val="CC0066"/>
                </a:solidFill>
              </a:rPr>
              <a:t>이더리움</a:t>
            </a:r>
            <a:r>
              <a:rPr lang="en-US" altLang="ko-KR" b="1">
                <a:solidFill>
                  <a:srgbClr val="CC0066"/>
                </a:solidFill>
              </a:rPr>
              <a:t>(Ethereum</a:t>
            </a:r>
            <a:r>
              <a:rPr lang="en-US" altLang="ko-KR" b="1" smtClean="0">
                <a:solidFill>
                  <a:srgbClr val="CC0066"/>
                </a:solidFill>
              </a:rPr>
              <a:t>)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 b="1">
                <a:solidFill>
                  <a:srgbClr val="CC0066"/>
                </a:solidFill>
              </a:rPr>
              <a:t>평균 </a:t>
            </a:r>
            <a:r>
              <a:rPr lang="en-US" altLang="ko-KR" b="1">
                <a:solidFill>
                  <a:srgbClr val="CC0066"/>
                </a:solidFill>
              </a:rPr>
              <a:t>12~15</a:t>
            </a:r>
            <a:r>
              <a:rPr lang="ko-KR" altLang="en-US" b="1">
                <a:solidFill>
                  <a:srgbClr val="CC0066"/>
                </a:solidFill>
              </a:rPr>
              <a:t>초마다 </a:t>
            </a:r>
            <a:r>
              <a:rPr lang="ko-KR" altLang="en-US"/>
              <a:t>새로운 블록이 </a:t>
            </a:r>
            <a:r>
              <a:rPr lang="ko-KR" altLang="en-US" smtClean="0"/>
              <a:t>생성</a:t>
            </a:r>
            <a:r>
              <a:rPr lang="en-US" altLang="ko-KR" smtClean="0"/>
              <a:t>(</a:t>
            </a:r>
            <a:r>
              <a:rPr lang="en-US" altLang="ko-KR"/>
              <a:t>PoW</a:t>
            </a:r>
            <a:r>
              <a:rPr lang="ko-KR" altLang="en-US"/>
              <a:t>에서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PoS</a:t>
            </a:r>
            <a:r>
              <a:rPr lang="ko-KR" altLang="en-US"/>
              <a:t>로 전환된 이후 더 빨라짐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b="1" smtClean="0">
                <a:solidFill>
                  <a:srgbClr val="CC0066"/>
                </a:solidFill>
              </a:rPr>
              <a:t>클레이튼</a:t>
            </a:r>
            <a:r>
              <a:rPr lang="en-US" altLang="ko-KR" b="1">
                <a:solidFill>
                  <a:srgbClr val="CC0066"/>
                </a:solidFill>
              </a:rPr>
              <a:t>(Klaytn</a:t>
            </a:r>
            <a:r>
              <a:rPr lang="en-US" altLang="ko-KR" b="1" smtClean="0">
                <a:solidFill>
                  <a:srgbClr val="CC0066"/>
                </a:solidFill>
              </a:rPr>
              <a:t>)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서비스 지향적 블록체인으로</a:t>
            </a:r>
            <a:r>
              <a:rPr lang="en-US" altLang="ko-KR"/>
              <a:t>, </a:t>
            </a:r>
            <a:r>
              <a:rPr lang="ko-KR" altLang="en-US"/>
              <a:t>블록 생성 주기가 </a:t>
            </a:r>
            <a:r>
              <a:rPr lang="en-US" altLang="ko-KR" b="1">
                <a:solidFill>
                  <a:srgbClr val="CC0066"/>
                </a:solidFill>
              </a:rPr>
              <a:t>1</a:t>
            </a:r>
            <a:r>
              <a:rPr lang="ko-KR" altLang="en-US" b="1">
                <a:solidFill>
                  <a:srgbClr val="CC0066"/>
                </a:solidFill>
              </a:rPr>
              <a:t>초로 </a:t>
            </a:r>
            <a:r>
              <a:rPr lang="en-US" altLang="ko-KR" b="1" smtClean="0">
                <a:solidFill>
                  <a:srgbClr val="CC0066"/>
                </a:solidFill>
              </a:rPr>
              <a:t/>
            </a:r>
            <a:br>
              <a:rPr lang="en-US" altLang="ko-KR" b="1" smtClean="0">
                <a:solidFill>
                  <a:srgbClr val="CC0066"/>
                </a:solidFill>
              </a:rPr>
            </a:br>
            <a:r>
              <a:rPr lang="ko-KR" altLang="en-US" smtClean="0"/>
              <a:t>매우 짧음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04923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블록체인에서 블록 생성은</a:t>
            </a:r>
            <a:r>
              <a:rPr lang="en-US" altLang="ko-KR" smtClean="0"/>
              <a:t>?</a:t>
            </a:r>
          </a:p>
          <a:p>
            <a:pPr lvl="1"/>
            <a:r>
              <a:rPr lang="ko-KR" altLang="en-US" smtClean="0"/>
              <a:t>블록이 </a:t>
            </a:r>
            <a:r>
              <a:rPr lang="ko-KR" altLang="en-US"/>
              <a:t>생성되는 과정의 주요 </a:t>
            </a:r>
            <a:r>
              <a:rPr lang="ko-KR" altLang="en-US" smtClean="0"/>
              <a:t>특징</a:t>
            </a:r>
            <a:endParaRPr lang="ko-KR" altLang="en-US"/>
          </a:p>
          <a:p>
            <a:pPr lvl="2"/>
            <a:r>
              <a:rPr lang="ko-KR" altLang="en-US" b="1">
                <a:solidFill>
                  <a:srgbClr val="0000CC"/>
                </a:solidFill>
              </a:rPr>
              <a:t>트랜잭션 </a:t>
            </a:r>
            <a:r>
              <a:rPr lang="ko-KR" altLang="en-US" b="1" smtClean="0">
                <a:solidFill>
                  <a:srgbClr val="0000CC"/>
                </a:solidFill>
              </a:rPr>
              <a:t>취합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네트워크에서 발생한 새로운 트랜잭션들이 모여 하나의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블록을 형성</a:t>
            </a:r>
            <a:endParaRPr lang="en-US" altLang="ko-KR" smtClean="0"/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합의 메커니즘</a:t>
            </a:r>
            <a:endParaRPr lang="ko-KR" altLang="en-US" b="1">
              <a:solidFill>
                <a:srgbClr val="0000CC"/>
              </a:solidFill>
            </a:endParaRPr>
          </a:p>
          <a:p>
            <a:pPr lvl="3"/>
            <a:r>
              <a:rPr lang="ko-KR" altLang="en-US"/>
              <a:t>작업 증명</a:t>
            </a:r>
            <a:r>
              <a:rPr lang="en-US" altLang="ko-KR"/>
              <a:t>(PoW</a:t>
            </a:r>
            <a:r>
              <a:rPr lang="en-US" altLang="ko-KR" smtClean="0"/>
              <a:t>) /</a:t>
            </a:r>
            <a:r>
              <a:rPr lang="ko-KR" altLang="en-US" smtClean="0"/>
              <a:t>지분 </a:t>
            </a:r>
            <a:r>
              <a:rPr lang="ko-KR" altLang="en-US"/>
              <a:t>증명</a:t>
            </a:r>
            <a:r>
              <a:rPr lang="en-US" altLang="ko-KR"/>
              <a:t>(PoS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네트워크 </a:t>
            </a:r>
            <a:r>
              <a:rPr lang="ko-KR" altLang="en-US" b="1">
                <a:solidFill>
                  <a:srgbClr val="0000CC"/>
                </a:solidFill>
              </a:rPr>
              <a:t>전파 및 </a:t>
            </a:r>
            <a:r>
              <a:rPr lang="ko-KR" altLang="en-US" b="1" smtClean="0">
                <a:solidFill>
                  <a:srgbClr val="0000CC"/>
                </a:solidFill>
              </a:rPr>
              <a:t>검증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블록체인 연결</a:t>
            </a:r>
            <a:endParaRPr lang="ko-KR" altLang="en-US" b="1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작업증명</a:t>
            </a:r>
            <a:r>
              <a:rPr lang="en-US" altLang="ko-KR"/>
              <a:t>(PoW, Proof of Work)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블록체인에서 </a:t>
            </a:r>
            <a:r>
              <a:rPr lang="ko-KR" altLang="en-US">
                <a:solidFill>
                  <a:schemeClr val="tx1"/>
                </a:solidFill>
              </a:rPr>
              <a:t>합의를 이루는 방식 중 하나로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/>
              <a:t>특정 연산 작업을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수행하여 </a:t>
            </a:r>
            <a:r>
              <a:rPr lang="ko-KR" altLang="en-US"/>
              <a:t>네트워크의 무결성을 검증하는 </a:t>
            </a:r>
            <a:r>
              <a:rPr lang="ko-KR" altLang="en-US" smtClean="0"/>
              <a:t>방법</a:t>
            </a:r>
            <a:endParaRPr lang="en-US" altLang="ko-KR" smtClean="0"/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복잡한 문제</a:t>
            </a:r>
            <a:r>
              <a:rPr lang="en-US" altLang="ko-KR" b="1">
                <a:solidFill>
                  <a:srgbClr val="0000CC"/>
                </a:solidFill>
              </a:rPr>
              <a:t>(</a:t>
            </a:r>
            <a:r>
              <a:rPr lang="ko-KR" altLang="en-US" b="1">
                <a:solidFill>
                  <a:srgbClr val="0000CC"/>
                </a:solidFill>
              </a:rPr>
              <a:t>예</a:t>
            </a:r>
            <a:r>
              <a:rPr lang="en-US" altLang="ko-KR" b="1">
                <a:solidFill>
                  <a:srgbClr val="0000CC"/>
                </a:solidFill>
              </a:rPr>
              <a:t>, </a:t>
            </a:r>
            <a:r>
              <a:rPr lang="ko-KR" altLang="en-US" b="1">
                <a:solidFill>
                  <a:srgbClr val="0000CC"/>
                </a:solidFill>
              </a:rPr>
              <a:t>해쉬함수</a:t>
            </a:r>
            <a:r>
              <a:rPr lang="en-US" altLang="ko-KR" b="1">
                <a:solidFill>
                  <a:srgbClr val="0000CC"/>
                </a:solidFill>
              </a:rPr>
              <a:t>)</a:t>
            </a:r>
            <a:r>
              <a:rPr lang="ko-KR" altLang="en-US" b="1" smtClean="0">
                <a:solidFill>
                  <a:srgbClr val="0000CC"/>
                </a:solidFill>
              </a:rPr>
              <a:t>를 먼저 해결한 노드에 </a:t>
            </a:r>
            <a:r>
              <a:rPr lang="ko-KR" altLang="en-US" smtClean="0"/>
              <a:t>블록의 생성 권한 부여</a:t>
            </a:r>
            <a:endParaRPr lang="en-US" altLang="ko-KR" smtClean="0"/>
          </a:p>
          <a:p>
            <a:pPr lvl="3"/>
            <a:r>
              <a:rPr lang="ko-KR" altLang="en-US" b="1" smtClean="0">
                <a:solidFill>
                  <a:srgbClr val="006600"/>
                </a:solidFill>
              </a:rPr>
              <a:t>증명방식</a:t>
            </a:r>
            <a:r>
              <a:rPr lang="ko-KR" altLang="en-US" smtClean="0"/>
              <a:t> </a:t>
            </a:r>
            <a:r>
              <a:rPr lang="en-US" altLang="ko-KR" smtClean="0"/>
              <a:t>– </a:t>
            </a:r>
            <a:r>
              <a:rPr lang="ko-KR" altLang="en-US" smtClean="0">
                <a:solidFill>
                  <a:srgbClr val="CC0066"/>
                </a:solidFill>
              </a:rPr>
              <a:t>하나씩 대입해야 </a:t>
            </a:r>
            <a:r>
              <a:rPr lang="ko-KR" altLang="en-US" smtClean="0"/>
              <a:t>풀 수 있는 문제의 답을 찾음</a:t>
            </a:r>
            <a:endParaRPr lang="en-US" altLang="ko-KR" smtClean="0"/>
          </a:p>
          <a:p>
            <a:pPr lvl="3"/>
            <a:r>
              <a:rPr lang="ko-KR" altLang="en-US" b="1" smtClean="0">
                <a:solidFill>
                  <a:srgbClr val="006600"/>
                </a:solidFill>
              </a:rPr>
              <a:t>채굴보상</a:t>
            </a:r>
            <a:r>
              <a:rPr lang="ko-KR" altLang="en-US" smtClean="0"/>
              <a:t> </a:t>
            </a:r>
            <a:r>
              <a:rPr lang="en-US" altLang="ko-KR" smtClean="0"/>
              <a:t>- </a:t>
            </a:r>
            <a:r>
              <a:rPr lang="ko-KR" altLang="en-US" smtClean="0">
                <a:solidFill>
                  <a:srgbClr val="CC0066"/>
                </a:solidFill>
              </a:rPr>
              <a:t>암호화폐</a:t>
            </a:r>
            <a:endParaRPr lang="en-US" altLang="ko-KR" smtClean="0">
              <a:solidFill>
                <a:srgbClr val="CC0066"/>
              </a:solidFill>
            </a:endParaRPr>
          </a:p>
          <a:p>
            <a:pPr lvl="4"/>
            <a:r>
              <a:rPr lang="ko-KR" altLang="en-US" smtClean="0"/>
              <a:t>비트코인</a:t>
            </a:r>
            <a:r>
              <a:rPr lang="en-US" altLang="ko-KR"/>
              <a:t>, </a:t>
            </a:r>
            <a:r>
              <a:rPr lang="ko-KR" altLang="en-US"/>
              <a:t>이더리움</a:t>
            </a:r>
            <a:r>
              <a:rPr lang="en-US" altLang="ko-KR"/>
              <a:t>1.0 </a:t>
            </a:r>
            <a:r>
              <a:rPr lang="ko-KR" altLang="en-US" smtClean="0"/>
              <a:t>등에서사용</a:t>
            </a:r>
            <a:endParaRPr lang="en-US" altLang="ko-KR" smtClean="0"/>
          </a:p>
          <a:p>
            <a:pPr lvl="2"/>
            <a:r>
              <a:rPr lang="en-US" altLang="ko-KR" smtClean="0"/>
              <a:t>ASIC(</a:t>
            </a:r>
            <a:r>
              <a:rPr lang="en-US" altLang="ko-KR" b="1" smtClean="0"/>
              <a:t>Application-Specific </a:t>
            </a:r>
            <a:r>
              <a:rPr lang="en-US" altLang="ko-KR" b="1"/>
              <a:t>Integrated </a:t>
            </a:r>
            <a:r>
              <a:rPr lang="en-US" altLang="ko-KR" b="1" smtClean="0"/>
              <a:t>Circuit,</a:t>
            </a:r>
            <a:r>
              <a:rPr lang="en-US" altLang="ko-KR" smtClean="0"/>
              <a:t> </a:t>
            </a:r>
            <a:r>
              <a:rPr lang="ko-KR" altLang="en-US"/>
              <a:t>특정 용도에 맞게 설계된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b="1" smtClean="0"/>
              <a:t>주문형 반도체</a:t>
            </a:r>
            <a:r>
              <a:rPr lang="en-US" altLang="ko-KR" b="1" smtClean="0"/>
              <a:t>)</a:t>
            </a:r>
            <a:r>
              <a:rPr lang="en-US" altLang="ko-KR" smtClean="0"/>
              <a:t>, </a:t>
            </a:r>
            <a:r>
              <a:rPr lang="en-US" altLang="ko-KR"/>
              <a:t>GPU </a:t>
            </a:r>
            <a:r>
              <a:rPr lang="ko-KR" altLang="en-US" smtClean="0"/>
              <a:t>사용 및 </a:t>
            </a:r>
            <a:r>
              <a:rPr lang="ko-KR" altLang="en-US" b="1" smtClean="0">
                <a:solidFill>
                  <a:srgbClr val="006600"/>
                </a:solidFill>
              </a:rPr>
              <a:t>높은 전력 소모</a:t>
            </a:r>
            <a:endParaRPr lang="ko-KR" altLang="en-US" b="1">
              <a:solidFill>
                <a:srgbClr val="006600"/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21088"/>
            <a:ext cx="259228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328889"/>
            <a:ext cx="3167256" cy="24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328889"/>
            <a:ext cx="2808313" cy="24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76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작업증명</a:t>
            </a:r>
            <a:r>
              <a:rPr lang="en-US" altLang="ko-KR"/>
              <a:t>(PoW, Proof of Work</a:t>
            </a:r>
            <a:r>
              <a:rPr lang="en-US" altLang="ko-KR" smtClean="0"/>
              <a:t>)</a:t>
            </a:r>
          </a:p>
          <a:p>
            <a:pPr lvl="2"/>
            <a:endParaRPr lang="ko-KR" altLang="en-US"/>
          </a:p>
          <a:p>
            <a:endParaRPr lang="ko-KR" alt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612068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83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지분증명</a:t>
            </a:r>
            <a:r>
              <a:rPr lang="en-US" altLang="ko-KR"/>
              <a:t>(PoS, Proof of Stake)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네트워크 상에 일정량의 코인을 </a:t>
            </a:r>
            <a:r>
              <a:rPr lang="ko-KR" altLang="en-US" smtClean="0"/>
              <a:t>자신의 지분으로 스테이킹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예</a:t>
            </a:r>
            <a:r>
              <a:rPr lang="en-US" altLang="ko-KR" smtClean="0">
                <a:solidFill>
                  <a:schemeClr val="tx1"/>
                </a:solidFill>
              </a:rPr>
              <a:t>:</a:t>
            </a:r>
            <a:r>
              <a:rPr lang="ko-KR" altLang="en-US" smtClean="0">
                <a:solidFill>
                  <a:schemeClr val="tx1"/>
                </a:solidFill>
              </a:rPr>
              <a:t>중앙화된 </a:t>
            </a:r>
            <a:r>
              <a:rPr lang="ko-KR" altLang="en-US">
                <a:solidFill>
                  <a:schemeClr val="tx1"/>
                </a:solidFill>
              </a:rPr>
              <a:t>암호화폐 </a:t>
            </a:r>
            <a:r>
              <a:rPr lang="ko-KR" altLang="en-US" smtClean="0">
                <a:solidFill>
                  <a:schemeClr val="tx1"/>
                </a:solidFill>
              </a:rPr>
              <a:t>거래소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en-US" altLang="ko-KR">
                <a:solidFill>
                  <a:schemeClr val="tx1"/>
                </a:solidFill>
              </a:rPr>
              <a:t>CEX: Centralized Exchange</a:t>
            </a:r>
            <a:r>
              <a:rPr lang="en-US" altLang="ko-KR" smtClean="0">
                <a:solidFill>
                  <a:schemeClr val="tx1"/>
                </a:solidFill>
              </a:rPr>
              <a:t>)/</a:t>
            </a:r>
            <a:r>
              <a:rPr lang="ko-KR" altLang="en-US">
                <a:solidFill>
                  <a:schemeClr val="tx1"/>
                </a:solidFill>
              </a:rPr>
              <a:t>탈중앙화된 스테이킹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플랫폼 </a:t>
            </a:r>
            <a:r>
              <a:rPr lang="ko-KR" altLang="en-US">
                <a:solidFill>
                  <a:schemeClr val="tx1"/>
                </a:solidFill>
              </a:rPr>
              <a:t>및 자체 </a:t>
            </a:r>
            <a:r>
              <a:rPr lang="ko-KR" altLang="en-US" smtClean="0">
                <a:solidFill>
                  <a:schemeClr val="tx1"/>
                </a:solidFill>
              </a:rPr>
              <a:t>지갑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en-US" altLang="ko-KR">
                <a:solidFill>
                  <a:schemeClr val="tx1"/>
                </a:solidFill>
              </a:rPr>
              <a:t>DeFi </a:t>
            </a:r>
            <a:r>
              <a:rPr lang="ko-KR" altLang="en-US">
                <a:solidFill>
                  <a:schemeClr val="tx1"/>
                </a:solidFill>
              </a:rPr>
              <a:t>및 </a:t>
            </a:r>
            <a:r>
              <a:rPr lang="en-US" altLang="ko-KR">
                <a:solidFill>
                  <a:schemeClr val="tx1"/>
                </a:solidFill>
              </a:rPr>
              <a:t>Self-Custody))</a:t>
            </a:r>
          </a:p>
          <a:p>
            <a:pPr lvl="2"/>
            <a:r>
              <a:rPr lang="ko-KR" altLang="en-US" smtClean="0"/>
              <a:t>스테이킹한 노드들 중에 </a:t>
            </a:r>
            <a:r>
              <a:rPr lang="ko-KR" altLang="en-US" b="1" smtClean="0">
                <a:solidFill>
                  <a:srgbClr val="0000CC"/>
                </a:solidFill>
              </a:rPr>
              <a:t>다음 블록의 검증자 노드 선택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2"/>
            <a:r>
              <a:rPr lang="ko-KR" altLang="en-US" smtClean="0"/>
              <a:t>검증자 노드에게 블록에 있는 </a:t>
            </a:r>
            <a:r>
              <a:rPr lang="ko-KR" altLang="en-US" b="1" smtClean="0">
                <a:solidFill>
                  <a:srgbClr val="0000CC"/>
                </a:solidFill>
              </a:rPr>
              <a:t>트랜잭션들의 수수료 지급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3"/>
            <a:r>
              <a:rPr lang="ko-KR" altLang="en-US" smtClean="0"/>
              <a:t>에이다</a:t>
            </a:r>
            <a:r>
              <a:rPr lang="en-US" altLang="ko-KR"/>
              <a:t>, </a:t>
            </a:r>
            <a:r>
              <a:rPr lang="ko-KR" altLang="en-US" smtClean="0"/>
              <a:t>이더리움 </a:t>
            </a:r>
            <a:r>
              <a:rPr lang="en-US" altLang="ko-KR" smtClean="0"/>
              <a:t>2.0</a:t>
            </a:r>
            <a:r>
              <a:rPr lang="ko-KR" altLang="en-US" smtClean="0"/>
              <a:t>등에서사용</a:t>
            </a:r>
            <a:endParaRPr lang="en-US" altLang="ko-KR" smtClean="0"/>
          </a:p>
          <a:p>
            <a:pPr lvl="2"/>
            <a:r>
              <a:rPr lang="ko-KR" altLang="en-US" smtClean="0"/>
              <a:t>친환경 </a:t>
            </a:r>
            <a:r>
              <a:rPr lang="en-US" altLang="ko-KR" smtClean="0"/>
              <a:t>– </a:t>
            </a:r>
            <a:r>
              <a:rPr lang="ko-KR" altLang="en-US" b="1" smtClean="0">
                <a:solidFill>
                  <a:srgbClr val="0000CC"/>
                </a:solidFill>
              </a:rPr>
              <a:t>유지 비용 최소화</a:t>
            </a:r>
            <a:r>
              <a:rPr lang="en-US" altLang="ko-KR" b="1">
                <a:solidFill>
                  <a:srgbClr val="0000CC"/>
                </a:solidFill>
              </a:rPr>
              <a:t>(PC 1</a:t>
            </a:r>
            <a:r>
              <a:rPr lang="ko-KR" altLang="en-US" b="1">
                <a:solidFill>
                  <a:srgbClr val="0000CC"/>
                </a:solidFill>
              </a:rPr>
              <a:t>대</a:t>
            </a:r>
            <a:r>
              <a:rPr lang="en-US" altLang="ko-KR" b="1">
                <a:solidFill>
                  <a:srgbClr val="0000CC"/>
                </a:solidFill>
              </a:rPr>
              <a:t>+ </a:t>
            </a:r>
            <a:r>
              <a:rPr lang="ko-KR" altLang="en-US" b="1" smtClean="0">
                <a:solidFill>
                  <a:srgbClr val="0000CC"/>
                </a:solidFill>
              </a:rPr>
              <a:t>인터넷이 전부</a:t>
            </a:r>
            <a:r>
              <a:rPr lang="en-US" altLang="ko-KR" b="1">
                <a:solidFill>
                  <a:srgbClr val="0000CC"/>
                </a:solidFill>
              </a:rPr>
              <a:t>)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4193579"/>
            <a:ext cx="4608512" cy="245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193579"/>
            <a:ext cx="3888432" cy="245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지분증명</a:t>
            </a:r>
            <a:r>
              <a:rPr lang="en-US" altLang="ko-KR"/>
              <a:t>(PoS, Proof of Stake</a:t>
            </a:r>
            <a:r>
              <a:rPr lang="en-US" altLang="ko-KR" smtClean="0"/>
              <a:t>)</a:t>
            </a:r>
            <a:endParaRPr lang="en-US" altLang="ko-K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27" y="2055515"/>
            <a:ext cx="7632848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65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위임된 지분증명</a:t>
            </a:r>
            <a:r>
              <a:rPr lang="en-US" altLang="ko-KR"/>
              <a:t>(</a:t>
            </a:r>
            <a:r>
              <a:rPr lang="en-US" altLang="ko-KR" smtClean="0"/>
              <a:t>DPoS)</a:t>
            </a:r>
          </a:p>
          <a:p>
            <a:pPr lvl="1"/>
            <a:r>
              <a:rPr lang="en-US" altLang="ko-KR" smtClean="0"/>
              <a:t>Delegated </a:t>
            </a:r>
            <a:r>
              <a:rPr lang="en-US" altLang="ko-KR"/>
              <a:t>Proof of Stake </a:t>
            </a:r>
            <a:r>
              <a:rPr lang="en-US" altLang="ko-KR" smtClean="0"/>
              <a:t>→ </a:t>
            </a:r>
            <a:r>
              <a:rPr lang="ko-KR" altLang="en-US" smtClean="0"/>
              <a:t>토큰 민주주의</a:t>
            </a:r>
            <a:endParaRPr lang="en-US" altLang="ko-KR" smtClean="0"/>
          </a:p>
          <a:p>
            <a:pPr lvl="2"/>
            <a:r>
              <a:rPr lang="ko-KR" altLang="en-US" smtClean="0"/>
              <a:t>기존 </a:t>
            </a:r>
            <a:r>
              <a:rPr lang="en-US" altLang="ko-KR" smtClean="0"/>
              <a:t>PoS </a:t>
            </a:r>
            <a:r>
              <a:rPr lang="ko-KR" altLang="en-US" smtClean="0"/>
              <a:t>방식에 </a:t>
            </a:r>
            <a:r>
              <a:rPr lang="ko-KR" altLang="en-US" b="1" smtClean="0">
                <a:solidFill>
                  <a:srgbClr val="0000CC"/>
                </a:solidFill>
              </a:rPr>
              <a:t>투표가 결합된 </a:t>
            </a:r>
            <a:r>
              <a:rPr lang="ko-KR" altLang="en-US" smtClean="0"/>
              <a:t>방식</a:t>
            </a:r>
            <a:endParaRPr lang="en-US" altLang="ko-KR" smtClean="0"/>
          </a:p>
          <a:p>
            <a:pPr lvl="3"/>
            <a:r>
              <a:rPr lang="ko-KR" altLang="en-US" smtClean="0"/>
              <a:t>루나</a:t>
            </a:r>
            <a:r>
              <a:rPr lang="en-US" altLang="ko-KR"/>
              <a:t>, </a:t>
            </a:r>
            <a:r>
              <a:rPr lang="ko-KR" altLang="en-US" smtClean="0"/>
              <a:t>이오스 등에서사용</a:t>
            </a:r>
            <a:endParaRPr lang="en-US" altLang="ko-KR" smtClean="0"/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투표로 뽑은 대표노드에게 </a:t>
            </a:r>
            <a:r>
              <a:rPr lang="ko-KR" altLang="en-US" smtClean="0"/>
              <a:t>증명 위임 → 대표노드는 </a:t>
            </a:r>
            <a:r>
              <a:rPr lang="ko-KR" altLang="en-US" b="1" smtClean="0">
                <a:solidFill>
                  <a:srgbClr val="0000CC"/>
                </a:solidFill>
              </a:rPr>
              <a:t>수익배분</a:t>
            </a:r>
            <a:endParaRPr lang="ko-KR" altLang="en-US" b="1">
              <a:solidFill>
                <a:srgbClr val="0000CC"/>
              </a:solidFill>
            </a:endParaRPr>
          </a:p>
          <a:p>
            <a:pPr lvl="1"/>
            <a:endParaRPr lang="ko-KR" altLang="en-US" b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7272808" cy="31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10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암호화폐별 합의 알고리즘</a:t>
            </a:r>
            <a:endParaRPr lang="en-US" altLang="ko-KR"/>
          </a:p>
          <a:p>
            <a:pPr lvl="1"/>
            <a:r>
              <a:rPr lang="ko-KR" altLang="en-US" smtClean="0"/>
              <a:t>화폐란</a:t>
            </a:r>
            <a:r>
              <a:rPr lang="ko-KR" altLang="en-US"/>
              <a:t> </a:t>
            </a:r>
            <a:r>
              <a:rPr lang="ko-KR" altLang="en-US" smtClean="0"/>
              <a:t>무엇인가</a:t>
            </a:r>
            <a:r>
              <a:rPr lang="en-US" altLang="ko-KR" smtClean="0"/>
              <a:t>?</a:t>
            </a:r>
          </a:p>
          <a:p>
            <a:pPr lvl="2"/>
            <a:r>
              <a:rPr lang="ko-KR" altLang="en-US"/>
              <a:t>화폐의 사전적인 </a:t>
            </a:r>
            <a:r>
              <a:rPr lang="ko-KR" altLang="en-US" smtClean="0"/>
              <a:t>정의 </a:t>
            </a:r>
            <a:r>
              <a:rPr lang="en-US" altLang="ko-KR" smtClean="0"/>
              <a:t>-</a:t>
            </a:r>
            <a:r>
              <a:rPr lang="ko-KR" altLang="en-US"/>
              <a:t> “상품의 </a:t>
            </a:r>
            <a:r>
              <a:rPr lang="ko-KR" altLang="en-US" b="1">
                <a:solidFill>
                  <a:srgbClr val="0000CC"/>
                </a:solidFill>
              </a:rPr>
              <a:t>가치를 매기는 척도이자</a:t>
            </a:r>
            <a:r>
              <a:rPr lang="ko-KR" altLang="en-US"/>
              <a:t> 재화의 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b="1" smtClean="0">
                <a:solidFill>
                  <a:srgbClr val="0000CC"/>
                </a:solidFill>
              </a:rPr>
              <a:t>교환</a:t>
            </a:r>
            <a:r>
              <a:rPr lang="ko-KR" altLang="en-US" b="1">
                <a:solidFill>
                  <a:srgbClr val="0000CC"/>
                </a:solidFill>
              </a:rPr>
              <a:t> 수단이</a:t>
            </a:r>
            <a:r>
              <a:rPr lang="ko-KR" altLang="en-US"/>
              <a:t> 되는</a:t>
            </a:r>
            <a:r>
              <a:rPr lang="en-US" altLang="ko-KR"/>
              <a:t>, </a:t>
            </a:r>
            <a:r>
              <a:rPr lang="ko-KR" altLang="en-US" b="1">
                <a:solidFill>
                  <a:srgbClr val="0000CC"/>
                </a:solidFill>
              </a:rPr>
              <a:t>정부나 중앙은행에서 발행한</a:t>
            </a:r>
            <a:r>
              <a:rPr lang="ko-KR" altLang="en-US"/>
              <a:t> 지폐 및 </a:t>
            </a:r>
            <a:r>
              <a:rPr lang="ko-KR" altLang="en-US" smtClean="0"/>
              <a:t>주화</a:t>
            </a:r>
            <a:endParaRPr lang="en-US" altLang="ko-KR" smtClean="0"/>
          </a:p>
          <a:p>
            <a:pPr lvl="2"/>
            <a:r>
              <a:rPr lang="en-US" altLang="ko-KR" smtClean="0"/>
              <a:t>3</a:t>
            </a:r>
            <a:r>
              <a:rPr lang="ko-KR" altLang="en-US" smtClean="0"/>
              <a:t>가지 기능</a:t>
            </a:r>
            <a:endParaRPr lang="en-US" altLang="ko-KR" smtClean="0"/>
          </a:p>
          <a:p>
            <a:pPr lvl="3"/>
            <a:r>
              <a:rPr lang="ko-KR" altLang="en-US" smtClean="0"/>
              <a:t>욕구의</a:t>
            </a:r>
            <a:r>
              <a:rPr lang="ko-KR" altLang="en-US"/>
              <a:t> 쌍방간 불일치를 해소하기 위한 </a:t>
            </a:r>
            <a:r>
              <a:rPr lang="ko-KR" altLang="en-US" b="1">
                <a:solidFill>
                  <a:srgbClr val="006600"/>
                </a:solidFill>
              </a:rPr>
              <a:t>교환의 </a:t>
            </a:r>
            <a:r>
              <a:rPr lang="ko-KR" altLang="en-US" b="1" smtClean="0">
                <a:solidFill>
                  <a:srgbClr val="006600"/>
                </a:solidFill>
              </a:rPr>
              <a:t>매개체</a:t>
            </a:r>
            <a:r>
              <a:rPr lang="en-US" altLang="ko-KR" b="1" smtClean="0">
                <a:solidFill>
                  <a:srgbClr val="006600"/>
                </a:solidFill>
              </a:rPr>
              <a:t>(Medium</a:t>
            </a:r>
            <a:r>
              <a:rPr lang="en-US" altLang="ko-KR" b="1">
                <a:solidFill>
                  <a:srgbClr val="006600"/>
                </a:solidFill>
              </a:rPr>
              <a:t> of Exchange</a:t>
            </a:r>
            <a:r>
              <a:rPr lang="en-US" altLang="ko-KR" b="1" smtClean="0">
                <a:solidFill>
                  <a:srgbClr val="006600"/>
                </a:solidFill>
              </a:rPr>
              <a:t>)</a:t>
            </a:r>
          </a:p>
          <a:p>
            <a:pPr lvl="3"/>
            <a:r>
              <a:rPr lang="ko-KR" altLang="en-US"/>
              <a:t>표</a:t>
            </a:r>
            <a:r>
              <a:rPr lang="ko-KR" altLang="en-US" smtClean="0"/>
              <a:t>준화된</a:t>
            </a:r>
            <a:r>
              <a:rPr lang="ko-KR" altLang="en-US"/>
              <a:t> 가치측정방식을 위한 </a:t>
            </a:r>
            <a:r>
              <a:rPr lang="ko-KR" altLang="en-US" smtClean="0"/>
              <a:t> </a:t>
            </a:r>
            <a:r>
              <a:rPr lang="ko-KR" altLang="en-US" b="1" smtClean="0">
                <a:solidFill>
                  <a:srgbClr val="006600"/>
                </a:solidFill>
              </a:rPr>
              <a:t>계산단위</a:t>
            </a:r>
            <a:r>
              <a:rPr lang="en-US" altLang="ko-KR" b="1">
                <a:solidFill>
                  <a:srgbClr val="006600"/>
                </a:solidFill>
              </a:rPr>
              <a:t>(unit of account) </a:t>
            </a:r>
            <a:r>
              <a:rPr lang="ko-KR" altLang="en-US" b="1">
                <a:solidFill>
                  <a:srgbClr val="006600"/>
                </a:solidFill>
              </a:rPr>
              <a:t>또는 </a:t>
            </a:r>
            <a:r>
              <a:rPr lang="ko-KR" altLang="en-US" b="1" smtClean="0">
                <a:solidFill>
                  <a:srgbClr val="006600"/>
                </a:solidFill>
              </a:rPr>
              <a:t>가치의</a:t>
            </a:r>
            <a:r>
              <a:rPr lang="ko-KR" altLang="en-US" b="1">
                <a:solidFill>
                  <a:srgbClr val="006600"/>
                </a:solidFill>
              </a:rPr>
              <a:t> </a:t>
            </a:r>
            <a:r>
              <a:rPr lang="ko-KR" altLang="en-US" b="1" smtClean="0">
                <a:solidFill>
                  <a:srgbClr val="006600"/>
                </a:solidFill>
              </a:rPr>
              <a:t>척도</a:t>
            </a:r>
            <a:r>
              <a:rPr lang="en-US" altLang="ko-KR" b="1" smtClean="0">
                <a:solidFill>
                  <a:srgbClr val="006600"/>
                </a:solidFill>
              </a:rPr>
              <a:t>(</a:t>
            </a:r>
            <a:r>
              <a:rPr lang="en-US" altLang="ko-KR" b="1">
                <a:solidFill>
                  <a:srgbClr val="006600"/>
                </a:solidFill>
              </a:rPr>
              <a:t>Measure of Value</a:t>
            </a:r>
            <a:r>
              <a:rPr lang="en-US" altLang="ko-KR" b="1" smtClean="0">
                <a:solidFill>
                  <a:srgbClr val="006600"/>
                </a:solidFill>
              </a:rPr>
              <a:t>)</a:t>
            </a:r>
          </a:p>
          <a:p>
            <a:pPr lvl="3"/>
            <a:r>
              <a:rPr lang="ko-KR" altLang="en-US" smtClean="0"/>
              <a:t>오랜기간</a:t>
            </a:r>
            <a:r>
              <a:rPr lang="ko-KR" altLang="en-US"/>
              <a:t> 가치를 </a:t>
            </a:r>
            <a:r>
              <a:rPr lang="ko-KR" altLang="en-US" b="1">
                <a:solidFill>
                  <a:srgbClr val="006600"/>
                </a:solidFill>
              </a:rPr>
              <a:t>저장하기 위한 </a:t>
            </a:r>
            <a:r>
              <a:rPr lang="ko-KR" altLang="en-US" b="1" smtClean="0">
                <a:solidFill>
                  <a:srgbClr val="006600"/>
                </a:solidFill>
              </a:rPr>
              <a:t>수단</a:t>
            </a:r>
            <a:r>
              <a:rPr lang="en-US" altLang="ko-KR" b="1" smtClean="0">
                <a:solidFill>
                  <a:srgbClr val="006600"/>
                </a:solidFill>
              </a:rPr>
              <a:t>(</a:t>
            </a:r>
            <a:r>
              <a:rPr lang="en-US" altLang="ko-KR" b="1">
                <a:solidFill>
                  <a:srgbClr val="006600"/>
                </a:solidFill>
              </a:rPr>
              <a:t>Storage of Value)</a:t>
            </a:r>
            <a:r>
              <a:rPr lang="ko-KR" altLang="en-US" b="1">
                <a:solidFill>
                  <a:srgbClr val="006600"/>
                </a:solidFill>
              </a:rPr>
              <a:t/>
            </a:r>
            <a:br>
              <a:rPr lang="ko-KR" altLang="en-US" b="1">
                <a:solidFill>
                  <a:srgbClr val="006600"/>
                </a:solidFill>
              </a:rPr>
            </a:b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461595" y="4597448"/>
            <a:ext cx="3574901" cy="17851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000" b="1">
                <a:solidFill>
                  <a:srgbClr val="C00000"/>
                </a:solidFill>
                <a:latin typeface="+mn-ea"/>
              </a:rPr>
              <a:t>화폐 가치의 안정성과 </a:t>
            </a:r>
            <a:r>
              <a:rPr lang="ko-KR" altLang="en-US" sz="1000" b="1" smtClean="0">
                <a:solidFill>
                  <a:srgbClr val="C00000"/>
                </a:solidFill>
                <a:latin typeface="+mn-ea"/>
              </a:rPr>
              <a:t>예측가능성 </a:t>
            </a:r>
            <a:r>
              <a:rPr lang="en-US" altLang="ko-KR" sz="1000" b="1" smtClean="0">
                <a:latin typeface="+mn-ea"/>
              </a:rPr>
              <a:t>- </a:t>
            </a:r>
            <a:r>
              <a:rPr lang="ko-KR" altLang="en-US" sz="1000" b="1" smtClean="0">
                <a:latin typeface="+mn-ea"/>
              </a:rPr>
              <a:t>중앙정부나</a:t>
            </a:r>
            <a:r>
              <a:rPr lang="ko-KR" altLang="en-US" sz="1000" b="1">
                <a:latin typeface="+mn-ea"/>
              </a:rPr>
              <a:t> 기관의 </a:t>
            </a:r>
            <a:r>
              <a:rPr lang="en-US" altLang="ko-KR" sz="1000" b="1" smtClean="0">
                <a:latin typeface="+mn-ea"/>
              </a:rPr>
              <a:t/>
            </a:r>
            <a:br>
              <a:rPr lang="en-US" altLang="ko-KR" sz="1000" b="1" smtClean="0">
                <a:latin typeface="+mn-ea"/>
              </a:rPr>
            </a:br>
            <a:r>
              <a:rPr lang="ko-KR" altLang="en-US" sz="1000" b="1" smtClean="0">
                <a:latin typeface="+mn-ea"/>
              </a:rPr>
              <a:t>인위적</a:t>
            </a:r>
            <a:r>
              <a:rPr lang="ko-KR" altLang="en-US" sz="1000" b="1">
                <a:latin typeface="+mn-ea"/>
              </a:rPr>
              <a:t> </a:t>
            </a:r>
            <a:r>
              <a:rPr lang="ko-KR" altLang="en-US" sz="1000" b="1">
                <a:solidFill>
                  <a:srgbClr val="0000CC"/>
                </a:solidFill>
                <a:latin typeface="+mn-ea"/>
              </a:rPr>
              <a:t>가치통제 가능성이 전제되어야 </a:t>
            </a:r>
            <a:r>
              <a:rPr lang="ko-KR" altLang="en-US" sz="1000" b="1" smtClean="0">
                <a:solidFill>
                  <a:srgbClr val="0000CC"/>
                </a:solidFill>
                <a:latin typeface="+mn-ea"/>
              </a:rPr>
              <a:t>함</a:t>
            </a:r>
            <a:endParaRPr lang="en-US" altLang="ko-KR" sz="1000" b="1" smtClean="0">
              <a:solidFill>
                <a:srgbClr val="0000CC"/>
              </a:solidFill>
              <a:latin typeface="+mn-ea"/>
            </a:endParaRPr>
          </a:p>
          <a:p>
            <a:endParaRPr lang="en-US" altLang="ko-KR" sz="1000" b="1" smtClean="0">
              <a:solidFill>
                <a:srgbClr val="0000CC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+mn-ea"/>
              </a:rPr>
              <a:t>비트코인과</a:t>
            </a:r>
            <a:r>
              <a:rPr lang="ko-KR" altLang="en-US" sz="1000" b="1">
                <a:latin typeface="+mn-ea"/>
              </a:rPr>
              <a:t> 같이 가치가 단기간에 폭등하거나 </a:t>
            </a:r>
            <a:r>
              <a:rPr lang="en-US" altLang="ko-KR" sz="1000" b="1" smtClean="0">
                <a:latin typeface="+mn-ea"/>
              </a:rPr>
              <a:t/>
            </a:r>
            <a:br>
              <a:rPr lang="en-US" altLang="ko-KR" sz="1000" b="1" smtClean="0">
                <a:latin typeface="+mn-ea"/>
              </a:rPr>
            </a:br>
            <a:r>
              <a:rPr lang="ko-KR" altLang="en-US" sz="1000" b="1" smtClean="0">
                <a:latin typeface="+mn-ea"/>
              </a:rPr>
              <a:t>폭락하는</a:t>
            </a:r>
            <a:r>
              <a:rPr lang="ko-KR" altLang="en-US" sz="1000" b="1">
                <a:latin typeface="+mn-ea"/>
              </a:rPr>
              <a:t> 화폐는 이러한 역할을 할 수가 </a:t>
            </a:r>
            <a:r>
              <a:rPr lang="ko-KR" altLang="en-US" sz="1000" b="1" smtClean="0">
                <a:latin typeface="+mn-ea"/>
              </a:rPr>
              <a:t>없음</a:t>
            </a:r>
            <a:endParaRPr lang="en-US" altLang="ko-KR" sz="1000" b="1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+mn-ea"/>
              </a:rPr>
              <a:t>내일의</a:t>
            </a:r>
            <a:r>
              <a:rPr lang="ko-KR" altLang="en-US" sz="1000" b="1">
                <a:latin typeface="+mn-ea"/>
              </a:rPr>
              <a:t> 가격을 누구도 알 수 없다면 그런 화폐로 </a:t>
            </a:r>
            <a:r>
              <a:rPr lang="en-US" altLang="ko-KR" sz="1000" b="1" smtClean="0">
                <a:latin typeface="+mn-ea"/>
              </a:rPr>
              <a:t/>
            </a:r>
            <a:br>
              <a:rPr lang="en-US" altLang="ko-KR" sz="1000" b="1" smtClean="0">
                <a:latin typeface="+mn-ea"/>
              </a:rPr>
            </a:br>
            <a:r>
              <a:rPr lang="ko-KR" altLang="en-US" sz="1000" b="1" smtClean="0">
                <a:latin typeface="+mn-ea"/>
              </a:rPr>
              <a:t>물건을</a:t>
            </a:r>
            <a:r>
              <a:rPr lang="ko-KR" altLang="en-US" sz="1000" b="1">
                <a:latin typeface="+mn-ea"/>
              </a:rPr>
              <a:t> 교환하거나 실물자산의 가치를 저장</a:t>
            </a:r>
            <a:r>
              <a:rPr lang="en-US" altLang="ko-KR" sz="1000" b="1">
                <a:latin typeface="+mn-ea"/>
              </a:rPr>
              <a:t>·</a:t>
            </a:r>
            <a:r>
              <a:rPr lang="ko-KR" altLang="en-US" sz="1000" b="1">
                <a:latin typeface="+mn-ea"/>
              </a:rPr>
              <a:t>계산할 수 없기 </a:t>
            </a:r>
            <a:r>
              <a:rPr lang="ko-KR" altLang="en-US" sz="1000" b="1" smtClean="0">
                <a:latin typeface="+mn-ea"/>
              </a:rPr>
              <a:t>때문임</a:t>
            </a:r>
            <a:endParaRPr lang="en-US" altLang="ko-KR" sz="1000" b="1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+mn-ea"/>
              </a:rPr>
              <a:t>국가</a:t>
            </a:r>
            <a:r>
              <a:rPr lang="ko-KR" altLang="en-US" sz="1000" b="1">
                <a:latin typeface="+mn-ea"/>
              </a:rPr>
              <a:t> 경제가 침체에 빠져 인플레이션이 극심한 </a:t>
            </a:r>
            <a:r>
              <a:rPr lang="en-US" altLang="ko-KR" sz="1000" b="1" smtClean="0">
                <a:latin typeface="+mn-ea"/>
              </a:rPr>
              <a:t/>
            </a:r>
            <a:br>
              <a:rPr lang="en-US" altLang="ko-KR" sz="1000" b="1" smtClean="0">
                <a:latin typeface="+mn-ea"/>
              </a:rPr>
            </a:br>
            <a:r>
              <a:rPr lang="ko-KR" altLang="en-US" sz="1000" b="1" smtClean="0">
                <a:latin typeface="+mn-ea"/>
              </a:rPr>
              <a:t>나라의</a:t>
            </a:r>
            <a:r>
              <a:rPr lang="ko-KR" altLang="en-US" sz="1000" b="1">
                <a:latin typeface="+mn-ea"/>
              </a:rPr>
              <a:t> 화폐는 국제외환시장에서 가치가 없으며 </a:t>
            </a:r>
            <a:r>
              <a:rPr lang="en-US" altLang="ko-KR" sz="1000" b="1" smtClean="0">
                <a:latin typeface="+mn-ea"/>
              </a:rPr>
              <a:t/>
            </a:r>
            <a:br>
              <a:rPr lang="en-US" altLang="ko-KR" sz="1000" b="1" smtClean="0">
                <a:latin typeface="+mn-ea"/>
              </a:rPr>
            </a:br>
            <a:r>
              <a:rPr lang="ko-KR" altLang="en-US" sz="1000" b="1" smtClean="0">
                <a:latin typeface="+mn-ea"/>
              </a:rPr>
              <a:t>국내</a:t>
            </a:r>
            <a:r>
              <a:rPr lang="ko-KR" altLang="en-US" sz="1000" b="1">
                <a:latin typeface="+mn-ea"/>
              </a:rPr>
              <a:t> 시장에서도 화폐로서 제대로 역할을 못하는 </a:t>
            </a:r>
            <a:r>
              <a:rPr lang="ko-KR" altLang="en-US" sz="1000" b="1" smtClean="0">
                <a:latin typeface="+mn-ea"/>
              </a:rPr>
              <a:t>것임</a:t>
            </a:r>
            <a:endParaRPr lang="ko-KR" altLang="en-US" sz="1000" b="1">
              <a:latin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94832"/>
            <a:ext cx="1512168" cy="16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597448"/>
            <a:ext cx="1728192" cy="1786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661395"/>
            <a:ext cx="1800200" cy="17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446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ko-KR" altLang="en-US" smtClean="0"/>
              <a:t>암호화폐별 합의 알고리즘</a:t>
            </a:r>
            <a:endParaRPr lang="en-US" altLang="ko-KR" smtClean="0"/>
          </a:p>
          <a:p>
            <a:pPr lvl="1"/>
            <a:r>
              <a:rPr lang="ko-KR" altLang="en-US"/>
              <a:t>암호화폐</a:t>
            </a:r>
            <a:r>
              <a:rPr lang="en-US" altLang="ko-KR"/>
              <a:t>(Cryptocurrency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 smtClean="0"/>
              <a:t>'</a:t>
            </a:r>
            <a:r>
              <a:rPr lang="ko-KR" altLang="en-US"/>
              <a:t>암호</a:t>
            </a:r>
            <a:r>
              <a:rPr lang="en-US" altLang="ko-KR"/>
              <a:t>(Cryptography)'</a:t>
            </a:r>
            <a:r>
              <a:rPr lang="ko-KR" altLang="en-US"/>
              <a:t>와 </a:t>
            </a:r>
            <a:r>
              <a:rPr lang="en-US" altLang="ko-KR"/>
              <a:t>'</a:t>
            </a:r>
            <a:r>
              <a:rPr lang="ko-KR" altLang="en-US"/>
              <a:t>화폐</a:t>
            </a:r>
            <a:r>
              <a:rPr lang="en-US" altLang="ko-KR"/>
              <a:t>(Currency)'</a:t>
            </a:r>
            <a:r>
              <a:rPr lang="ko-KR" altLang="en-US"/>
              <a:t>의 </a:t>
            </a:r>
            <a:r>
              <a:rPr lang="ko-KR" altLang="en-US" smtClean="0"/>
              <a:t>합성어</a:t>
            </a:r>
            <a:endParaRPr lang="en-US" altLang="ko-KR" smtClean="0"/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암호화 </a:t>
            </a:r>
            <a:r>
              <a:rPr lang="ko-KR" altLang="en-US" b="1">
                <a:solidFill>
                  <a:srgbClr val="0000CC"/>
                </a:solidFill>
              </a:rPr>
              <a:t>기술을 사용하여 </a:t>
            </a:r>
            <a:r>
              <a:rPr lang="ko-KR" altLang="en-US"/>
              <a:t>보안을 강화하고 중앙 관리 기관 없이 분산된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네트워크에서 </a:t>
            </a:r>
            <a:r>
              <a:rPr lang="ko-KR" altLang="en-US"/>
              <a:t>거래를 검증하며 새로운 단위 </a:t>
            </a:r>
            <a:r>
              <a:rPr lang="ko-KR" altLang="en-US" smtClean="0"/>
              <a:t>생성을 </a:t>
            </a:r>
            <a:r>
              <a:rPr lang="ko-KR" altLang="en-US"/>
              <a:t>제어하는 </a:t>
            </a:r>
            <a:r>
              <a:rPr lang="ko-KR" altLang="en-US" b="1">
                <a:solidFill>
                  <a:srgbClr val="006600"/>
                </a:solidFill>
              </a:rPr>
              <a:t>디지털 또는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가상 </a:t>
            </a:r>
            <a:r>
              <a:rPr lang="ko-KR" altLang="en-US" b="1">
                <a:solidFill>
                  <a:srgbClr val="006600"/>
                </a:solidFill>
              </a:rPr>
              <a:t>형태의 통화를</a:t>
            </a:r>
            <a:r>
              <a:rPr lang="ko-KR" altLang="en-US">
                <a:solidFill>
                  <a:srgbClr val="006600"/>
                </a:solidFill>
              </a:rPr>
              <a:t> </a:t>
            </a:r>
            <a:r>
              <a:rPr lang="ko-KR" altLang="en-US" smtClean="0"/>
              <a:t>의미</a:t>
            </a:r>
            <a:endParaRPr lang="en-US" altLang="ko-KR" smtClean="0"/>
          </a:p>
          <a:p>
            <a:pPr lvl="3"/>
            <a:r>
              <a:rPr lang="ko-KR" altLang="en-US" smtClean="0"/>
              <a:t>탈중앙화</a:t>
            </a:r>
            <a:r>
              <a:rPr lang="en-US" altLang="ko-KR" smtClean="0"/>
              <a:t>(</a:t>
            </a:r>
            <a:r>
              <a:rPr lang="en-US" altLang="ko-KR"/>
              <a:t>Decentralization</a:t>
            </a:r>
            <a:r>
              <a:rPr lang="en-US" altLang="ko-KR" smtClean="0"/>
              <a:t>) / </a:t>
            </a:r>
            <a:r>
              <a:rPr lang="ko-KR" altLang="en-US" smtClean="0"/>
              <a:t>암호화</a:t>
            </a:r>
            <a:r>
              <a:rPr lang="en-US" altLang="ko-KR" smtClean="0"/>
              <a:t>(</a:t>
            </a:r>
            <a:r>
              <a:rPr lang="en-US" altLang="ko-KR"/>
              <a:t>Cryptography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smtClean="0"/>
              <a:t>블록체인 </a:t>
            </a:r>
            <a:r>
              <a:rPr lang="ko-KR" altLang="en-US"/>
              <a:t>기술 </a:t>
            </a:r>
            <a:r>
              <a:rPr lang="ko-KR" altLang="en-US" smtClean="0"/>
              <a:t>기반 </a:t>
            </a:r>
            <a:r>
              <a:rPr lang="en-US" altLang="ko-KR" smtClean="0"/>
              <a:t>/ </a:t>
            </a:r>
            <a:r>
              <a:rPr lang="ko-KR" altLang="en-US" smtClean="0"/>
              <a:t>제한된 발행량</a:t>
            </a:r>
            <a:r>
              <a:rPr lang="en-US" altLang="ko-KR" smtClean="0"/>
              <a:t>(</a:t>
            </a:r>
            <a:r>
              <a:rPr lang="en-US" altLang="ko-KR"/>
              <a:t>Scarcity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smtClean="0"/>
              <a:t>익명성 </a:t>
            </a:r>
            <a:r>
              <a:rPr lang="ko-KR" altLang="en-US"/>
              <a:t>또는 </a:t>
            </a:r>
            <a:r>
              <a:rPr lang="ko-KR" altLang="en-US" smtClean="0"/>
              <a:t>가명성 </a:t>
            </a:r>
            <a:r>
              <a:rPr lang="en-US" altLang="ko-KR" smtClean="0"/>
              <a:t>/ </a:t>
            </a:r>
            <a:r>
              <a:rPr lang="ko-KR" altLang="en-US" smtClean="0"/>
              <a:t>글로벌 </a:t>
            </a:r>
            <a:r>
              <a:rPr lang="ko-KR" altLang="en-US"/>
              <a:t>및 신속한 </a:t>
            </a:r>
            <a:r>
              <a:rPr lang="ko-KR" altLang="en-US" smtClean="0"/>
              <a:t>거래</a:t>
            </a:r>
            <a:endParaRPr lang="en-US" altLang="ko-KR" smtClean="0"/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84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학습목표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0"/>
          </a:p>
          <a:p>
            <a:r>
              <a:rPr lang="ko-KR" altLang="en-US" smtClean="0"/>
              <a:t>블록체인의 유형과 비잔티움장군 문제에 대하여 설명할 수 있다</a:t>
            </a:r>
            <a:r>
              <a:rPr lang="en-US" altLang="ko-KR"/>
              <a:t>.</a:t>
            </a:r>
            <a:endParaRPr lang="ko-KR" altLang="en-US" b="0"/>
          </a:p>
          <a:p>
            <a:r>
              <a:rPr lang="ko-KR" altLang="en-US" smtClean="0"/>
              <a:t>블록체인의 합의 알고리즘</a:t>
            </a:r>
            <a:r>
              <a:rPr lang="en-US" altLang="ko-KR"/>
              <a:t>(PoW, PoS, DPoS)</a:t>
            </a:r>
            <a:r>
              <a:rPr lang="ko-KR" altLang="en-US" smtClean="0"/>
              <a:t>에 대하여 설명할 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있다</a:t>
            </a:r>
            <a:r>
              <a:rPr lang="en-US" altLang="ko-KR"/>
              <a:t>.</a:t>
            </a:r>
            <a:endParaRPr lang="ko-KR" altLang="en-US" b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687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ko-KR" altLang="en-US" smtClean="0"/>
              <a:t>암호화폐별 합의 알고리즘</a:t>
            </a:r>
            <a:endParaRPr lang="en-US" altLang="ko-KR" smtClean="0"/>
          </a:p>
          <a:p>
            <a:pPr lvl="1"/>
            <a:r>
              <a:rPr lang="ko-KR" altLang="en-US" smtClean="0"/>
              <a:t>암호화폐의 종류</a:t>
            </a:r>
            <a:endParaRPr lang="ko-KR" altLang="en-US"/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코인</a:t>
            </a:r>
            <a:r>
              <a:rPr lang="en-US" altLang="ko-KR" b="1" smtClean="0">
                <a:solidFill>
                  <a:srgbClr val="0000CC"/>
                </a:solidFill>
              </a:rPr>
              <a:t>(</a:t>
            </a:r>
            <a:r>
              <a:rPr lang="en-US" altLang="ko-KR" b="1">
                <a:solidFill>
                  <a:srgbClr val="0000CC"/>
                </a:solidFill>
              </a:rPr>
              <a:t>Coin</a:t>
            </a:r>
            <a:r>
              <a:rPr lang="en-US" altLang="ko-KR" b="1" smtClean="0">
                <a:solidFill>
                  <a:srgbClr val="0000CC"/>
                </a:solidFill>
              </a:rPr>
              <a:t>)</a:t>
            </a:r>
          </a:p>
          <a:p>
            <a:pPr lvl="3"/>
            <a:r>
              <a:rPr lang="ko-KR" altLang="en-US" smtClean="0"/>
              <a:t>비트코인</a:t>
            </a:r>
            <a:r>
              <a:rPr lang="en-US" altLang="ko-KR"/>
              <a:t>, </a:t>
            </a:r>
            <a:r>
              <a:rPr lang="ko-KR" altLang="en-US"/>
              <a:t>이더리움처럼 자체적인 독립적인 </a:t>
            </a:r>
            <a:r>
              <a:rPr lang="ko-KR" altLang="en-US" b="1">
                <a:solidFill>
                  <a:srgbClr val="006600"/>
                </a:solidFill>
              </a:rPr>
              <a:t>블록체인 네트워크를 기반으로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작동하는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mtClean="0"/>
              <a:t>암호화폐</a:t>
            </a:r>
            <a:endParaRPr lang="en-US" altLang="ko-KR" smtClean="0"/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토큰</a:t>
            </a:r>
            <a:r>
              <a:rPr lang="en-US" altLang="ko-KR" b="1" smtClean="0">
                <a:solidFill>
                  <a:srgbClr val="0000CC"/>
                </a:solidFill>
              </a:rPr>
              <a:t>(</a:t>
            </a:r>
            <a:r>
              <a:rPr lang="en-US" altLang="ko-KR" b="1">
                <a:solidFill>
                  <a:srgbClr val="0000CC"/>
                </a:solidFill>
              </a:rPr>
              <a:t>Token</a:t>
            </a:r>
            <a:r>
              <a:rPr lang="en-US" altLang="ko-KR" b="1" smtClean="0">
                <a:solidFill>
                  <a:srgbClr val="0000CC"/>
                </a:solidFill>
              </a:rPr>
              <a:t>)</a:t>
            </a:r>
          </a:p>
          <a:p>
            <a:pPr lvl="3"/>
            <a:r>
              <a:rPr lang="ko-KR" altLang="en-US" smtClean="0"/>
              <a:t>이더리움과 </a:t>
            </a:r>
            <a:r>
              <a:rPr lang="ko-KR" altLang="en-US"/>
              <a:t>같은 기존 </a:t>
            </a:r>
            <a:r>
              <a:rPr lang="ko-KR" altLang="en-US" b="1">
                <a:solidFill>
                  <a:srgbClr val="006600"/>
                </a:solidFill>
              </a:rPr>
              <a:t>블록체인 플랫폼 위에서 스마트 컨트랙트를 통해 발행되는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암호화폐</a:t>
            </a:r>
            <a:r>
              <a:rPr lang="en-US" altLang="ko-KR" smtClean="0"/>
              <a:t>(</a:t>
            </a:r>
            <a:r>
              <a:rPr lang="ko-KR" altLang="en-US" smtClean="0"/>
              <a:t>특정 </a:t>
            </a:r>
            <a:r>
              <a:rPr lang="ko-KR" altLang="en-US"/>
              <a:t>프로젝트나 애플리케이션 내에서 다양한 용도</a:t>
            </a:r>
            <a:r>
              <a:rPr lang="en-US" altLang="ko-KR"/>
              <a:t>(</a:t>
            </a:r>
            <a:r>
              <a:rPr lang="ko-KR" altLang="en-US"/>
              <a:t>유틸리티</a:t>
            </a:r>
            <a:r>
              <a:rPr lang="en-US" altLang="ko-KR"/>
              <a:t>, </a:t>
            </a:r>
            <a:r>
              <a:rPr lang="ko-KR" altLang="en-US"/>
              <a:t>거버넌스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스테이블코인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로 </a:t>
            </a:r>
            <a:r>
              <a:rPr lang="ko-KR" altLang="en-US" smtClean="0"/>
              <a:t>사용됨</a:t>
            </a:r>
            <a:r>
              <a:rPr lang="en-US" altLang="ko-KR" smtClean="0"/>
              <a:t>)</a:t>
            </a:r>
            <a:endParaRPr lang="ko-KR" altLang="en-US"/>
          </a:p>
          <a:p>
            <a:pPr lvl="2"/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988365"/>
              </p:ext>
            </p:extLst>
          </p:nvPr>
        </p:nvGraphicFramePr>
        <p:xfrm>
          <a:off x="1619672" y="4221088"/>
          <a:ext cx="7056784" cy="15544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73445"/>
                <a:gridCol w="2855438"/>
                <a:gridCol w="322790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구분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코인 </a:t>
                      </a:r>
                      <a:r>
                        <a:rPr lang="en-US" altLang="ko-KR" sz="1200"/>
                        <a:t>(</a:t>
                      </a:r>
                      <a:r>
                        <a:rPr lang="en-US" sz="1200"/>
                        <a:t>Coin)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토큰 </a:t>
                      </a:r>
                      <a:r>
                        <a:rPr lang="en-US" altLang="ko-KR" sz="1200"/>
                        <a:t>(</a:t>
                      </a:r>
                      <a:r>
                        <a:rPr lang="en-US" sz="1200"/>
                        <a:t>Token)</a:t>
                      </a:r>
                      <a:endParaRPr 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블록체인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자체적인 블록체인 보유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기존 블록체인에 의존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역할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네트워크 운영 및 보안의 핵심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특정 서비스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프로젝트의 기능 제공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발행 방식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자체 메인넷에서 채굴 또는 발행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스마트 컨트랙트를 통해 생성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예시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비트코인</a:t>
                      </a:r>
                      <a:r>
                        <a:rPr lang="en-US" altLang="ko-KR" sz="1200"/>
                        <a:t>(BTC), </a:t>
                      </a:r>
                      <a:r>
                        <a:rPr lang="ko-KR" altLang="en-US" sz="1200"/>
                        <a:t>이더리움</a:t>
                      </a:r>
                      <a:r>
                        <a:rPr lang="en-US" altLang="ko-KR" sz="1200"/>
                        <a:t>(ETH), </a:t>
                      </a:r>
                      <a:r>
                        <a:rPr lang="ko-KR" altLang="en-US" sz="1200"/>
                        <a:t>솔라나</a:t>
                      </a:r>
                      <a:r>
                        <a:rPr lang="en-US" altLang="ko-KR" sz="1200"/>
                        <a:t>(SOL)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테더</a:t>
                      </a:r>
                      <a:r>
                        <a:rPr lang="en-US" altLang="ko-KR" sz="1200"/>
                        <a:t>(USDT), </a:t>
                      </a:r>
                      <a:r>
                        <a:rPr lang="ko-KR" altLang="en-US" sz="1200"/>
                        <a:t>유니스왑</a:t>
                      </a:r>
                      <a:r>
                        <a:rPr lang="en-US" altLang="ko-KR" sz="1200"/>
                        <a:t>(UNI), NFT</a:t>
                      </a:r>
                      <a:endParaRPr lang="en-US" altLang="ko-KR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3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암호화폐별 합의 알고리즘</a:t>
            </a:r>
            <a:endParaRPr lang="en-US" altLang="ko-KR"/>
          </a:p>
          <a:p>
            <a:pPr lvl="1"/>
            <a:r>
              <a:rPr lang="ko-KR" altLang="en-US" smtClean="0"/>
              <a:t>전자화폐</a:t>
            </a:r>
            <a:r>
              <a:rPr lang="en-US" altLang="ko-KR"/>
              <a:t>(Electronic Money </a:t>
            </a:r>
            <a:r>
              <a:rPr lang="ko-KR" altLang="en-US"/>
              <a:t>또는 </a:t>
            </a:r>
            <a:r>
              <a:rPr lang="en-US" altLang="ko-KR"/>
              <a:t>E-money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법정화폐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대한민국 원화</a:t>
            </a:r>
            <a:r>
              <a:rPr lang="en-US" altLang="ko-KR"/>
              <a:t>, </a:t>
            </a:r>
            <a:r>
              <a:rPr lang="ko-KR" altLang="en-US"/>
              <a:t>미국 달러 등</a:t>
            </a:r>
            <a:r>
              <a:rPr lang="en-US" altLang="ko-KR"/>
              <a:t>)</a:t>
            </a:r>
            <a:r>
              <a:rPr lang="ko-KR" altLang="en-US"/>
              <a:t>의 </a:t>
            </a:r>
            <a:r>
              <a:rPr lang="ko-KR" altLang="en-US" b="1">
                <a:solidFill>
                  <a:srgbClr val="0000CC"/>
                </a:solidFill>
              </a:rPr>
              <a:t>가치를 전자적인 형태로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저장하여 </a:t>
            </a:r>
            <a:r>
              <a:rPr lang="ko-KR" altLang="en-US" b="1">
                <a:solidFill>
                  <a:srgbClr val="0000CC"/>
                </a:solidFill>
              </a:rPr>
              <a:t>사용하는 </a:t>
            </a:r>
            <a:r>
              <a:rPr lang="ko-KR" altLang="en-US"/>
              <a:t>디지털 화폐를 </a:t>
            </a:r>
            <a:r>
              <a:rPr lang="ko-KR" altLang="en-US" smtClean="0"/>
              <a:t>의미</a:t>
            </a:r>
            <a:endParaRPr lang="en-US" altLang="ko-KR" smtClean="0"/>
          </a:p>
          <a:p>
            <a:pPr lvl="3"/>
            <a:r>
              <a:rPr lang="ko-KR" altLang="en-US" smtClean="0"/>
              <a:t>우리가 </a:t>
            </a:r>
            <a:r>
              <a:rPr lang="ko-KR" altLang="en-US"/>
              <a:t>일상생활에서 흔히 사용하는 </a:t>
            </a:r>
            <a:r>
              <a:rPr lang="ko-KR" altLang="en-US">
                <a:solidFill>
                  <a:srgbClr val="006600"/>
                </a:solidFill>
              </a:rPr>
              <a:t>간편 결제 시스템이나 선불 충전 카드 등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대부분의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디지털 머니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를 포괄하며</a:t>
            </a:r>
            <a:r>
              <a:rPr lang="en-US" altLang="ko-KR"/>
              <a:t>, </a:t>
            </a:r>
            <a:r>
              <a:rPr lang="ko-KR" altLang="en-US"/>
              <a:t>이는 은행 계좌에 있는 </a:t>
            </a:r>
            <a:r>
              <a:rPr lang="ko-KR" altLang="en-US" b="1">
                <a:solidFill>
                  <a:srgbClr val="CC0066"/>
                </a:solidFill>
              </a:rPr>
              <a:t>돈을 디지털 형태로 </a:t>
            </a:r>
            <a:r>
              <a:rPr lang="en-US" altLang="ko-KR" b="1" smtClean="0">
                <a:solidFill>
                  <a:srgbClr val="CC0066"/>
                </a:solidFill>
              </a:rPr>
              <a:t/>
            </a:r>
            <a:br>
              <a:rPr lang="en-US" altLang="ko-KR" b="1" smtClean="0">
                <a:solidFill>
                  <a:srgbClr val="CC0066"/>
                </a:solidFill>
              </a:rPr>
            </a:br>
            <a:r>
              <a:rPr lang="ko-KR" altLang="en-US" b="1" smtClean="0">
                <a:solidFill>
                  <a:srgbClr val="CC0066"/>
                </a:solidFill>
              </a:rPr>
              <a:t>사용하는 </a:t>
            </a:r>
            <a:r>
              <a:rPr lang="ko-KR" altLang="en-US" b="1">
                <a:solidFill>
                  <a:srgbClr val="CC0066"/>
                </a:solidFill>
              </a:rPr>
              <a:t>것과 </a:t>
            </a:r>
            <a:r>
              <a:rPr lang="ko-KR" altLang="en-US" smtClean="0"/>
              <a:t>유사</a:t>
            </a:r>
            <a:endParaRPr lang="en-US" altLang="ko-KR" smtClean="0"/>
          </a:p>
          <a:p>
            <a:pPr lvl="1"/>
            <a:r>
              <a:rPr lang="ko-KR" altLang="en-US" smtClean="0"/>
              <a:t>가상화폐</a:t>
            </a:r>
            <a:r>
              <a:rPr lang="en-US" altLang="ko-KR" smtClean="0"/>
              <a:t>(</a:t>
            </a:r>
            <a:r>
              <a:rPr lang="en-US" altLang="ko-KR"/>
              <a:t>Virtual Currency)</a:t>
            </a:r>
          </a:p>
          <a:p>
            <a:pPr lvl="2"/>
            <a:r>
              <a:rPr lang="ko-KR" altLang="en-US"/>
              <a:t>가상화폐는 실물이 존재하지 않고 디지털 형태로만 존재하는 모든 </a:t>
            </a:r>
            <a:r>
              <a:rPr lang="ko-KR" altLang="en-US" smtClean="0"/>
              <a:t>화폐</a:t>
            </a:r>
            <a:endParaRPr lang="en-US" altLang="ko-KR" smtClean="0"/>
          </a:p>
          <a:p>
            <a:pPr lvl="2"/>
            <a:r>
              <a:rPr lang="ko-KR" altLang="en-US" smtClean="0"/>
              <a:t>중앙기관의 </a:t>
            </a:r>
            <a:r>
              <a:rPr lang="ko-KR" altLang="en-US"/>
              <a:t>통제를 받거나 받지 않는 모든 종류를 </a:t>
            </a:r>
            <a:r>
              <a:rPr lang="ko-KR" altLang="en-US" smtClean="0"/>
              <a:t>포함</a:t>
            </a:r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6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암호화폐별 합의 알고리즘</a:t>
            </a:r>
            <a:endParaRPr lang="en-US" altLang="ko-KR"/>
          </a:p>
          <a:p>
            <a:pPr lvl="1"/>
            <a:r>
              <a:rPr lang="ko-KR" altLang="en-US" smtClean="0"/>
              <a:t>암호화폐와 </a:t>
            </a:r>
            <a:r>
              <a:rPr lang="ko-KR" altLang="en-US"/>
              <a:t>전자화폐 차이</a:t>
            </a:r>
            <a:endParaRPr lang="en-US" altLang="ko-KR"/>
          </a:p>
          <a:p>
            <a:pPr lvl="2"/>
            <a:r>
              <a:rPr lang="ko-KR" altLang="en-US">
                <a:solidFill>
                  <a:srgbClr val="0000CC"/>
                </a:solidFill>
              </a:rPr>
              <a:t>디지털 형태로 존재하는 화폐라는 </a:t>
            </a:r>
            <a:r>
              <a:rPr lang="ko-KR" altLang="en-US"/>
              <a:t>공통점을 가지고 있음</a:t>
            </a:r>
            <a:endParaRPr lang="en-US" altLang="ko-KR"/>
          </a:p>
          <a:p>
            <a:pPr lvl="2"/>
            <a:r>
              <a:rPr lang="ko-KR" altLang="en-US"/>
              <a:t>근본적인 </a:t>
            </a:r>
            <a:r>
              <a:rPr lang="ko-KR" altLang="en-US">
                <a:solidFill>
                  <a:srgbClr val="0000CC"/>
                </a:solidFill>
              </a:rPr>
              <a:t>작동 방식</a:t>
            </a:r>
            <a:r>
              <a:rPr lang="en-US" altLang="ko-KR">
                <a:solidFill>
                  <a:srgbClr val="0000CC"/>
                </a:solidFill>
              </a:rPr>
              <a:t>, </a:t>
            </a:r>
            <a:r>
              <a:rPr lang="ko-KR" altLang="en-US">
                <a:solidFill>
                  <a:srgbClr val="0000CC"/>
                </a:solidFill>
              </a:rPr>
              <a:t>발행 주체</a:t>
            </a:r>
            <a:r>
              <a:rPr lang="en-US" altLang="ko-KR">
                <a:solidFill>
                  <a:srgbClr val="0000CC"/>
                </a:solidFill>
              </a:rPr>
              <a:t>, </a:t>
            </a:r>
            <a:r>
              <a:rPr lang="ko-KR" altLang="en-US">
                <a:solidFill>
                  <a:srgbClr val="0000CC"/>
                </a:solidFill>
              </a:rPr>
              <a:t>규제</a:t>
            </a:r>
            <a:r>
              <a:rPr lang="en-US" altLang="ko-KR">
                <a:solidFill>
                  <a:srgbClr val="0000CC"/>
                </a:solidFill>
              </a:rPr>
              <a:t>, </a:t>
            </a:r>
            <a:r>
              <a:rPr lang="ko-KR" altLang="en-US">
                <a:solidFill>
                  <a:srgbClr val="0000CC"/>
                </a:solidFill>
              </a:rPr>
              <a:t>그리고 내재된 특성에서 </a:t>
            </a:r>
            <a:r>
              <a:rPr lang="ko-KR" altLang="en-US"/>
              <a:t>큰 차이를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보임</a:t>
            </a:r>
            <a:endParaRPr lang="en-US" altLang="ko-KR"/>
          </a:p>
          <a:p>
            <a:pPr lvl="3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76387"/>
            <a:ext cx="6192688" cy="222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983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암호화폐별 합의 알고리즘</a:t>
            </a:r>
            <a:endParaRPr lang="en-US" altLang="ko-KR"/>
          </a:p>
          <a:p>
            <a:pPr lvl="1"/>
            <a:r>
              <a:rPr lang="ko-KR" altLang="en-US"/>
              <a:t>가상화폐와</a:t>
            </a:r>
            <a:r>
              <a:rPr lang="en-US" altLang="ko-KR"/>
              <a:t> </a:t>
            </a:r>
            <a:r>
              <a:rPr lang="ko-KR" altLang="en-US"/>
              <a:t>암호화폐 </a:t>
            </a:r>
            <a:r>
              <a:rPr lang="ko-KR" altLang="en-US" smtClean="0"/>
              <a:t>차이</a:t>
            </a:r>
            <a:endParaRPr lang="en-US" altLang="ko-KR" smtClean="0"/>
          </a:p>
          <a:p>
            <a:pPr lvl="2"/>
            <a:r>
              <a:rPr lang="ko-KR" altLang="en-US"/>
              <a:t>모든 암호화폐는 가상화폐의 범주에 속하지만</a:t>
            </a:r>
            <a:r>
              <a:rPr lang="en-US" altLang="ko-KR"/>
              <a:t>, </a:t>
            </a:r>
            <a:r>
              <a:rPr lang="ko-KR" altLang="en-US" b="1">
                <a:solidFill>
                  <a:srgbClr val="0000CC"/>
                </a:solidFill>
              </a:rPr>
              <a:t>모든 가상화폐가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암호화폐는 </a:t>
            </a:r>
            <a:r>
              <a:rPr lang="ko-KR" altLang="en-US" b="1" smtClean="0">
                <a:solidFill>
                  <a:srgbClr val="0000CC"/>
                </a:solidFill>
              </a:rPr>
              <a:t>아님</a:t>
            </a:r>
            <a:r>
              <a:rPr lang="ko-KR" altLang="en-US" smtClean="0"/>
              <a:t>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최근에는 </a:t>
            </a:r>
            <a:r>
              <a:rPr lang="ko-KR" altLang="en-US"/>
              <a:t>기술적인 특성을 명확히 구분하기 위해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암호화폐라는 용어를 </a:t>
            </a:r>
            <a:r>
              <a:rPr lang="ko-KR" altLang="en-US"/>
              <a:t>더 많이 사용하고 </a:t>
            </a:r>
            <a:r>
              <a:rPr lang="ko-KR" altLang="en-US" smtClean="0"/>
              <a:t>있음</a:t>
            </a:r>
            <a:endParaRPr lang="ko-KR" altLang="en-US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843053"/>
              </p:ext>
            </p:extLst>
          </p:nvPr>
        </p:nvGraphicFramePr>
        <p:xfrm>
          <a:off x="1403648" y="3212976"/>
          <a:ext cx="7488832" cy="15544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24136"/>
                <a:gridCol w="3456384"/>
                <a:gridCol w="280831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구분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가상화폐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암호화폐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개념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실물 없는 디지털 화폐를 통칭하는 포괄적 용어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암호화 기술과 블록체인을 사용하는 특정 유형의 가상화폐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중앙기관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존재하거나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존재하지 않을 수 있음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존재하지 않음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탈중앙화</a:t>
                      </a:r>
                      <a:r>
                        <a:rPr lang="en-US" altLang="ko-KR" sz="1200"/>
                        <a:t>)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기반 기술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특정한 기술적 제약이 없음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암호화 기술과 블록체인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/>
                        <a:t>예시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게임 머니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쇼핑몰 포인트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비트코인 등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비트코인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이더리움 등</a:t>
                      </a:r>
                      <a:endParaRPr lang="ko-KR" altLang="en-US" sz="120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376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암호화폐별 합의 알고리즘</a:t>
            </a:r>
            <a:endParaRPr lang="en-US" altLang="ko-KR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6267450" cy="335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23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유형과 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en-US" altLang="ko-KR" smtClean="0"/>
          </a:p>
          <a:p>
            <a:pPr lvl="1"/>
            <a:r>
              <a:rPr lang="en-US" altLang="ko-KR" smtClean="0"/>
              <a:t>index</a:t>
            </a:r>
            <a:endParaRPr lang="ko-KR" altLang="en-US" b="0"/>
          </a:p>
          <a:p>
            <a:pPr lvl="2"/>
            <a:r>
              <a:rPr lang="ko-KR" altLang="en-US" smtClean="0"/>
              <a:t>파일이나 레코드 같은 대량의 데이터 속의 </a:t>
            </a:r>
            <a:r>
              <a:rPr lang="ko-KR" altLang="en-US" b="1" smtClean="0">
                <a:solidFill>
                  <a:srgbClr val="0000CC"/>
                </a:solidFill>
              </a:rPr>
              <a:t>특정한 요소를 인용하기 위한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순서 리스트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3"/>
            <a:r>
              <a:rPr lang="ko-KR" altLang="en-US" smtClean="0"/>
              <a:t>요소를 식별하고</a:t>
            </a:r>
            <a:r>
              <a:rPr lang="en-US" altLang="ko-KR"/>
              <a:t>, </a:t>
            </a:r>
            <a:r>
              <a:rPr lang="ko-KR" altLang="en-US" smtClean="0"/>
              <a:t>저장하며</a:t>
            </a:r>
            <a:r>
              <a:rPr lang="en-US" altLang="ko-KR" smtClean="0"/>
              <a:t>, </a:t>
            </a:r>
            <a:r>
              <a:rPr lang="ko-KR" altLang="en-US" smtClean="0"/>
              <a:t>탐색 혹은 검색하기 위한 </a:t>
            </a:r>
            <a:r>
              <a:rPr lang="ko-KR" altLang="en-US" b="1" smtClean="0">
                <a:solidFill>
                  <a:srgbClr val="006600"/>
                </a:solidFill>
              </a:rPr>
              <a:t>키 세트와 어드레스를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smtClean="0"/>
              <a:t>나타낸 것</a:t>
            </a:r>
            <a:endParaRPr lang="en-US" altLang="ko-KR" smtClean="0"/>
          </a:p>
          <a:p>
            <a:pPr lvl="1"/>
            <a:r>
              <a:rPr lang="en-US" altLang="ko-KR" smtClean="0"/>
              <a:t>peer</a:t>
            </a:r>
          </a:p>
          <a:p>
            <a:pPr lvl="2"/>
            <a:r>
              <a:rPr lang="en-US" altLang="ko-KR" smtClean="0"/>
              <a:t>P2P </a:t>
            </a:r>
            <a:r>
              <a:rPr lang="ko-KR" altLang="en-US" smtClean="0"/>
              <a:t>네트워크에 참여하는 다양한 형태의 </a:t>
            </a:r>
            <a:r>
              <a:rPr lang="ko-KR" altLang="en-US" b="1" smtClean="0">
                <a:solidFill>
                  <a:srgbClr val="0000CC"/>
                </a:solidFill>
              </a:rPr>
              <a:t>노드로서 클라이언트와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서버의 역할을 동시에</a:t>
            </a:r>
            <a:r>
              <a:rPr lang="ko-KR" altLang="en-US" b="1" smtClean="0"/>
              <a:t> 수행</a:t>
            </a:r>
            <a:endParaRPr lang="en-US" altLang="ko-KR" b="1" smtClean="0"/>
          </a:p>
          <a:p>
            <a:pPr lvl="1"/>
            <a:r>
              <a:rPr lang="ko-KR" altLang="en-US" smtClean="0"/>
              <a:t>시더</a:t>
            </a:r>
            <a:r>
              <a:rPr lang="en-US" altLang="ko-KR"/>
              <a:t>(seeder)</a:t>
            </a:r>
            <a:r>
              <a:rPr lang="ko-KR" altLang="en-US" smtClean="0"/>
              <a:t>와 리처</a:t>
            </a:r>
            <a:r>
              <a:rPr lang="en-US" altLang="ko-KR"/>
              <a:t>(leecher) </a:t>
            </a:r>
            <a:endParaRPr lang="en-US" altLang="ko-KR" smtClean="0"/>
          </a:p>
          <a:p>
            <a:pPr lvl="2"/>
            <a:r>
              <a:rPr lang="ko-KR" altLang="en-US" smtClean="0"/>
              <a:t>파일을 조각으로 나누어 교환하는 비트 토렌트 </a:t>
            </a:r>
            <a:r>
              <a:rPr lang="en-US" altLang="ko-KR" smtClean="0"/>
              <a:t>P2P</a:t>
            </a:r>
            <a:r>
              <a:rPr lang="ko-KR" altLang="en-US" smtClean="0"/>
              <a:t>에서 </a:t>
            </a:r>
            <a:r>
              <a:rPr lang="ko-KR" altLang="en-US" b="1" smtClean="0">
                <a:solidFill>
                  <a:srgbClr val="0000CC"/>
                </a:solidFill>
              </a:rPr>
              <a:t>시더는 공유파일의 완전체이며</a:t>
            </a:r>
            <a:r>
              <a:rPr lang="en-US" altLang="ko-KR" b="1">
                <a:solidFill>
                  <a:srgbClr val="0000CC"/>
                </a:solidFill>
              </a:rPr>
              <a:t>, </a:t>
            </a:r>
            <a:r>
              <a:rPr lang="ko-KR" altLang="en-US" b="1" smtClean="0">
                <a:solidFill>
                  <a:srgbClr val="0000CC"/>
                </a:solidFill>
              </a:rPr>
              <a:t>리처는 일부 조각만 소유하는 피어 노드를</a:t>
            </a:r>
            <a:r>
              <a:rPr lang="ko-KR" altLang="en-US" smtClean="0"/>
              <a:t> 의미</a:t>
            </a:r>
            <a:endParaRPr lang="ko-KR" altLang="en-US"/>
          </a:p>
        </p:txBody>
      </p:sp>
      <p:pic>
        <p:nvPicPr>
          <p:cNvPr id="5122" name="Picture 2" descr="https://miro.medium.com/v2/resize:fit:700/1*b0NuYRidK4lRdLldmBUuN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085184"/>
            <a:ext cx="3240360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572000" y="5387110"/>
            <a:ext cx="4464496" cy="12772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+mn-ea"/>
              </a:rPr>
              <a:t>BitTorrent</a:t>
            </a:r>
            <a:r>
              <a:rPr lang="ko-KR" altLang="en-US" sz="1100" b="1">
                <a:latin typeface="+mn-ea"/>
              </a:rPr>
              <a:t>는 한 파일을 공유하는 그룹을 스웜</a:t>
            </a:r>
            <a:r>
              <a:rPr lang="en-US" altLang="ko-KR" sz="1100" b="1">
                <a:latin typeface="+mn-ea"/>
              </a:rPr>
              <a:t>(Swarm)</a:t>
            </a:r>
            <a:r>
              <a:rPr lang="ko-KR" altLang="en-US" sz="1100" b="1">
                <a:latin typeface="+mn-ea"/>
              </a:rPr>
              <a:t>이라고 </a:t>
            </a:r>
            <a:r>
              <a:rPr lang="ko-KR" altLang="en-US" sz="1100" b="1" smtClean="0">
                <a:latin typeface="+mn-ea"/>
              </a:rPr>
              <a:t>함</a:t>
            </a:r>
            <a:endParaRPr lang="en-US" altLang="ko-KR" sz="1100" b="1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mtClean="0">
                <a:latin typeface="+mn-ea"/>
              </a:rPr>
              <a:t>이 </a:t>
            </a:r>
            <a:r>
              <a:rPr lang="ko-KR" altLang="en-US" sz="1100" b="1">
                <a:latin typeface="+mn-ea"/>
              </a:rPr>
              <a:t>스웜 안에서 피어들이 파일을 공유하는데 이 </a:t>
            </a:r>
            <a:r>
              <a:rPr lang="ko-KR" altLang="en-US" sz="1100" b="1">
                <a:solidFill>
                  <a:srgbClr val="C00000"/>
                </a:solidFill>
                <a:latin typeface="+mn-ea"/>
              </a:rPr>
              <a:t>피어들의 정보를 </a:t>
            </a:r>
            <a:r>
              <a:rPr lang="en-US" altLang="ko-KR" sz="1100" b="1" smtClean="0">
                <a:solidFill>
                  <a:srgbClr val="C00000"/>
                </a:solidFill>
                <a:latin typeface="+mn-ea"/>
              </a:rPr>
              <a:t/>
            </a:r>
            <a:br>
              <a:rPr lang="en-US" altLang="ko-KR" sz="1100" b="1" smtClean="0">
                <a:solidFill>
                  <a:srgbClr val="C00000"/>
                </a:solidFill>
                <a:latin typeface="+mn-ea"/>
              </a:rPr>
            </a:br>
            <a:r>
              <a:rPr lang="ko-KR" altLang="en-US" sz="1100" b="1" smtClean="0">
                <a:solidFill>
                  <a:srgbClr val="C00000"/>
                </a:solidFill>
                <a:latin typeface="+mn-ea"/>
              </a:rPr>
              <a:t>알고있는 </a:t>
            </a:r>
            <a:r>
              <a:rPr lang="ko-KR" altLang="en-US" sz="1100" b="1">
                <a:solidFill>
                  <a:srgbClr val="C00000"/>
                </a:solidFill>
                <a:latin typeface="+mn-ea"/>
              </a:rPr>
              <a:t>트래커</a:t>
            </a:r>
            <a:r>
              <a:rPr lang="en-US" altLang="ko-KR" sz="1100" b="1">
                <a:solidFill>
                  <a:srgbClr val="C00000"/>
                </a:solidFill>
                <a:latin typeface="+mn-ea"/>
              </a:rPr>
              <a:t>(Tracker)</a:t>
            </a:r>
            <a:r>
              <a:rPr lang="ko-KR" altLang="en-US" sz="1100" b="1">
                <a:solidFill>
                  <a:srgbClr val="C00000"/>
                </a:solidFill>
                <a:latin typeface="+mn-ea"/>
              </a:rPr>
              <a:t>가 스웜을 </a:t>
            </a:r>
            <a:r>
              <a:rPr lang="ko-KR" altLang="en-US" sz="1100" b="1" smtClean="0">
                <a:latin typeface="+mn-ea"/>
              </a:rPr>
              <a:t>관리함</a:t>
            </a:r>
            <a:r>
              <a:rPr lang="en-US" altLang="ko-KR" sz="1100" b="1" smtClean="0">
                <a:latin typeface="+mn-ea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mtClean="0">
                <a:latin typeface="+mn-ea"/>
              </a:rPr>
              <a:t>새로운 </a:t>
            </a:r>
            <a:r>
              <a:rPr lang="ko-KR" altLang="en-US" sz="1100" b="1">
                <a:latin typeface="+mn-ea"/>
              </a:rPr>
              <a:t>피어가 파일을 공유하기 위해 스웜에 참여하려면 </a:t>
            </a:r>
            <a:r>
              <a:rPr lang="en-US" altLang="ko-KR" sz="1100" b="1" smtClean="0">
                <a:latin typeface="+mn-ea"/>
              </a:rPr>
              <a:t/>
            </a:r>
            <a:br>
              <a:rPr lang="en-US" altLang="ko-KR" sz="1100" b="1" smtClean="0">
                <a:latin typeface="+mn-ea"/>
              </a:rPr>
            </a:br>
            <a:r>
              <a:rPr lang="ko-KR" altLang="en-US" sz="1100" b="1" smtClean="0">
                <a:latin typeface="+mn-ea"/>
              </a:rPr>
              <a:t>트래커에게 요청해야함</a:t>
            </a:r>
            <a:r>
              <a:rPr lang="en-US" altLang="ko-KR" sz="1100" b="1" smtClean="0">
                <a:latin typeface="+mn-ea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mtClean="0">
                <a:latin typeface="+mn-ea"/>
              </a:rPr>
              <a:t>그러면 </a:t>
            </a:r>
            <a:r>
              <a:rPr lang="ko-KR" altLang="en-US" sz="1100" b="1">
                <a:latin typeface="+mn-ea"/>
              </a:rPr>
              <a:t>트래커는 스웜에 이 피어를 추가시켜주고 피어들간의 </a:t>
            </a:r>
            <a:r>
              <a:rPr lang="en-US" altLang="ko-KR" sz="1100" b="1" smtClean="0">
                <a:latin typeface="+mn-ea"/>
              </a:rPr>
              <a:t/>
            </a:r>
            <a:br>
              <a:rPr lang="en-US" altLang="ko-KR" sz="1100" b="1" smtClean="0">
                <a:latin typeface="+mn-ea"/>
              </a:rPr>
            </a:br>
            <a:r>
              <a:rPr lang="ko-KR" altLang="en-US" sz="1100" b="1" smtClean="0">
                <a:latin typeface="+mn-ea"/>
              </a:rPr>
              <a:t>통신을 </a:t>
            </a:r>
            <a:r>
              <a:rPr lang="ko-KR" altLang="en-US" sz="1100" b="1">
                <a:latin typeface="+mn-ea"/>
              </a:rPr>
              <a:t>할 수 </a:t>
            </a:r>
            <a:r>
              <a:rPr lang="ko-KR" altLang="en-US" sz="1100" b="1" smtClean="0">
                <a:latin typeface="+mn-ea"/>
              </a:rPr>
              <a:t>있음</a:t>
            </a:r>
            <a:endParaRPr lang="ko-KR" altLang="en-US" sz="11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7321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유형과 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en-US" altLang="ko-KR" smtClean="0"/>
          </a:p>
          <a:p>
            <a:pPr lvl="1"/>
            <a:r>
              <a:rPr lang="en-US" altLang="ko-KR" smtClean="0"/>
              <a:t>BitTorrent -</a:t>
            </a:r>
            <a:r>
              <a:rPr lang="ko-KR" altLang="en-US" smtClean="0"/>
              <a:t> </a:t>
            </a:r>
            <a:r>
              <a:rPr lang="en-US" altLang="ko-KR">
                <a:solidFill>
                  <a:schemeClr val="tx1"/>
                </a:solidFill>
              </a:rPr>
              <a:t>P2P(Peer-to-Peer) </a:t>
            </a:r>
            <a:r>
              <a:rPr lang="ko-KR" altLang="en-US">
                <a:solidFill>
                  <a:schemeClr val="tx1"/>
                </a:solidFill>
              </a:rPr>
              <a:t>방식을 사용하는 대표적인 프로토콜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48880"/>
            <a:ext cx="8316416" cy="3580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580" y="6022448"/>
            <a:ext cx="1873513" cy="215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55976" y="5995258"/>
            <a:ext cx="4572000" cy="2616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ko-KR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- </a:t>
            </a:r>
            <a:r>
              <a:rPr lang="ko-KR" altLang="en-US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클라이언트가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 서버로부터 “이소라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.mp3”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를 받아가는 방식</a:t>
            </a:r>
          </a:p>
        </p:txBody>
      </p:sp>
    </p:spTree>
    <p:extLst>
      <p:ext uri="{BB962C8B-B14F-4D97-AF65-F5344CB8AC3E}">
        <p14:creationId xmlns:p14="http://schemas.microsoft.com/office/powerpoint/2010/main" val="2204287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유형과 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en-US" altLang="ko-KR" smtClean="0"/>
          </a:p>
          <a:p>
            <a:pPr lvl="1"/>
            <a:r>
              <a:rPr lang="ko-KR" altLang="en-US" smtClean="0"/>
              <a:t>컨소시움</a:t>
            </a:r>
            <a:r>
              <a:rPr lang="en-US" altLang="ko-KR"/>
              <a:t>(Consortium)</a:t>
            </a:r>
            <a:endParaRPr lang="en-US" altLang="ko-KR">
              <a:hlinkClick r:id="rId2"/>
            </a:endParaRPr>
          </a:p>
          <a:p>
            <a:pPr lvl="2"/>
            <a:r>
              <a:rPr lang="ko-KR" altLang="en-US" smtClean="0"/>
              <a:t>공동 목적을 위해 조직된 협회나 조합</a:t>
            </a:r>
            <a:endParaRPr lang="en-US" altLang="ko-KR" smtClean="0"/>
          </a:p>
          <a:p>
            <a:pPr lvl="1"/>
            <a:r>
              <a:rPr lang="ko-KR" altLang="en-US" smtClean="0"/>
              <a:t>항법장치</a:t>
            </a:r>
            <a:endParaRPr lang="en-US" altLang="ko-KR" smtClean="0"/>
          </a:p>
          <a:p>
            <a:pPr lvl="2"/>
            <a:r>
              <a:rPr lang="ko-KR" altLang="en-US" smtClean="0"/>
              <a:t>항공기나 함정의 위치 정보를 제공하는 장치</a:t>
            </a:r>
            <a:r>
              <a:rPr lang="en-US" altLang="ko-KR" smtClean="0"/>
              <a:t> </a:t>
            </a:r>
          </a:p>
          <a:p>
            <a:pPr lvl="1"/>
            <a:r>
              <a:rPr lang="ko-KR" altLang="en-US" smtClean="0"/>
              <a:t>알고리즘</a:t>
            </a:r>
            <a:endParaRPr lang="en-US" altLang="ko-KR" smtClean="0"/>
          </a:p>
          <a:p>
            <a:pPr lvl="2"/>
            <a:r>
              <a:rPr lang="ko-KR" altLang="en-US" smtClean="0"/>
              <a:t>주어진 문제를 </a:t>
            </a:r>
            <a:r>
              <a:rPr lang="ko-KR" altLang="en-US" b="1" smtClean="0">
                <a:solidFill>
                  <a:srgbClr val="006600"/>
                </a:solidFill>
              </a:rPr>
              <a:t>논리적으로 해결하기 </a:t>
            </a:r>
            <a:r>
              <a:rPr lang="ko-KR" altLang="en-US" smtClean="0"/>
              <a:t>위해 필요한 </a:t>
            </a:r>
            <a:r>
              <a:rPr lang="ko-KR" altLang="en-US" b="1" smtClean="0">
                <a:solidFill>
                  <a:srgbClr val="006600"/>
                </a:solidFill>
              </a:rPr>
              <a:t>절차</a:t>
            </a:r>
            <a:r>
              <a:rPr lang="en-US" altLang="ko-KR" b="1">
                <a:solidFill>
                  <a:srgbClr val="006600"/>
                </a:solidFill>
              </a:rPr>
              <a:t>, </a:t>
            </a:r>
            <a:r>
              <a:rPr lang="ko-KR" altLang="en-US" b="1">
                <a:solidFill>
                  <a:srgbClr val="006600"/>
                </a:solidFill>
              </a:rPr>
              <a:t>방법</a:t>
            </a:r>
            <a:r>
              <a:rPr lang="en-US" altLang="ko-KR" b="1">
                <a:solidFill>
                  <a:srgbClr val="006600"/>
                </a:solidFill>
              </a:rPr>
              <a:t>, </a:t>
            </a:r>
            <a:r>
              <a:rPr lang="ko-KR" altLang="en-US" b="1" smtClean="0">
                <a:solidFill>
                  <a:srgbClr val="006600"/>
                </a:solidFill>
              </a:rPr>
              <a:t>명령어들을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모아 놓은 것</a:t>
            </a:r>
            <a:r>
              <a:rPr lang="en-US" altLang="ko-KR" b="1" smtClean="0">
                <a:solidFill>
                  <a:srgbClr val="0066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601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유형과 합의 알고리즘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en-US" altLang="ko-KR" smtClean="0"/>
          </a:p>
          <a:p>
            <a:pPr lvl="1"/>
            <a:r>
              <a:rPr lang="ko-KR" altLang="en-US" smtClean="0"/>
              <a:t>스테이킹</a:t>
            </a:r>
            <a:r>
              <a:rPr lang="en-US" altLang="ko-KR" smtClean="0"/>
              <a:t>(</a:t>
            </a:r>
            <a:r>
              <a:rPr lang="ko-KR" altLang="en-US" smtClean="0"/>
              <a:t>예치</a:t>
            </a:r>
            <a:r>
              <a:rPr lang="en-US" altLang="ko-KR" smtClean="0"/>
              <a:t>:Staking)</a:t>
            </a:r>
          </a:p>
          <a:p>
            <a:pPr lvl="2"/>
            <a:r>
              <a:rPr lang="ko-KR" altLang="en-US" smtClean="0"/>
              <a:t>자신이 가지고 있는 암호화폐를 </a:t>
            </a:r>
            <a:r>
              <a:rPr lang="ko-KR" altLang="en-US" b="1" smtClean="0">
                <a:solidFill>
                  <a:srgbClr val="006600"/>
                </a:solidFill>
              </a:rPr>
              <a:t>블록체인 네트워크에 예치한 뒤</a:t>
            </a:r>
            <a:r>
              <a:rPr lang="en-US" altLang="ko-KR" b="1">
                <a:solidFill>
                  <a:srgbClr val="006600"/>
                </a:solidFill>
              </a:rPr>
              <a:t>,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해당 플랫폼의 운영 및 검증에 참여하고 이에 대한 보상으로 </a:t>
            </a:r>
            <a:r>
              <a:rPr lang="ko-KR" altLang="en-US" smtClean="0"/>
              <a:t>암호화폐를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받는 것</a:t>
            </a:r>
            <a:endParaRPr lang="en-US" altLang="ko-KR" smtClean="0"/>
          </a:p>
          <a:p>
            <a:pPr lvl="3"/>
            <a:r>
              <a:rPr lang="ko-KR" altLang="en-US"/>
              <a:t>보유한 암호화폐의 일정량을 네트워크에 잠그는 </a:t>
            </a:r>
            <a:r>
              <a:rPr lang="ko-KR" altLang="en-US" smtClean="0"/>
              <a:t>행위</a:t>
            </a:r>
            <a:endParaRPr lang="en-US" altLang="ko-KR" smtClean="0"/>
          </a:p>
          <a:p>
            <a:pPr lvl="3"/>
            <a:r>
              <a:rPr lang="ko-KR" altLang="en-US" smtClean="0"/>
              <a:t>잠긴 </a:t>
            </a:r>
            <a:r>
              <a:rPr lang="ko-KR" altLang="en-US"/>
              <a:t>암호화폐는 블록체인 </a:t>
            </a:r>
            <a:r>
              <a:rPr lang="ko-KR" altLang="en-US" b="1">
                <a:solidFill>
                  <a:srgbClr val="0000CC"/>
                </a:solidFill>
              </a:rPr>
              <a:t>검증에 활용하고 네트워크의 보안을 유지하는 데 </a:t>
            </a:r>
            <a:r>
              <a:rPr lang="ko-KR" altLang="en-US" b="1" smtClean="0">
                <a:solidFill>
                  <a:srgbClr val="0000CC"/>
                </a:solidFill>
              </a:rPr>
              <a:t>기여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ko-KR" altLang="en-US" b="1">
                <a:solidFill>
                  <a:srgbClr val="FF0000"/>
                </a:solidFill>
              </a:rPr>
              <a:t>기여도에 따라 보상으로 </a:t>
            </a:r>
            <a:r>
              <a:rPr lang="ko-KR" altLang="en-US"/>
              <a:t>암호화폐를 받음으로써 수익을 </a:t>
            </a:r>
            <a:r>
              <a:rPr lang="ko-KR" altLang="en-US" smtClean="0"/>
              <a:t>창출</a:t>
            </a:r>
            <a:r>
              <a:rPr lang="en-US" altLang="ko-KR" smtClean="0"/>
              <a:t>!!!</a:t>
            </a:r>
          </a:p>
        </p:txBody>
      </p:sp>
      <p:pic>
        <p:nvPicPr>
          <p:cNvPr id="8194" name="Picture 2" descr="notion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64657"/>
            <a:ext cx="3816424" cy="26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55976" y="4084752"/>
            <a:ext cx="4572000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>
                <a:latin typeface="+mn-ea"/>
              </a:rPr>
              <a:t>첫번째 </a:t>
            </a:r>
            <a:r>
              <a:rPr lang="ko-KR" altLang="en-US" sz="1000" b="1" smtClean="0">
                <a:latin typeface="+mn-ea"/>
              </a:rPr>
              <a:t>방법 </a:t>
            </a:r>
            <a:r>
              <a:rPr lang="en-US" altLang="ko-KR" sz="1000" b="1" smtClean="0">
                <a:latin typeface="+mn-ea"/>
              </a:rPr>
              <a:t>- </a:t>
            </a:r>
            <a:r>
              <a:rPr lang="ko-KR" altLang="en-US" sz="1000" b="1" smtClean="0">
                <a:solidFill>
                  <a:srgbClr val="C00000"/>
                </a:solidFill>
                <a:latin typeface="+mn-ea"/>
              </a:rPr>
              <a:t>직접 스테이킹하기</a:t>
            </a:r>
            <a:endParaRPr lang="en-US" altLang="ko-KR" sz="1000" b="1" smtClean="0">
              <a:solidFill>
                <a:srgbClr val="C00000"/>
              </a:solidFill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+mn-ea"/>
              </a:rPr>
              <a:t>스테이킹을 </a:t>
            </a:r>
            <a:r>
              <a:rPr lang="ko-KR" altLang="en-US" sz="1000" b="1">
                <a:latin typeface="+mn-ea"/>
              </a:rPr>
              <a:t>하기 위해서는 컴퓨터에 노드</a:t>
            </a:r>
            <a:r>
              <a:rPr lang="en-US" altLang="ko-KR" sz="1000" b="1">
                <a:latin typeface="+mn-ea"/>
              </a:rPr>
              <a:t>(Node)</a:t>
            </a:r>
            <a:r>
              <a:rPr lang="ko-KR" altLang="en-US" sz="1000" b="1">
                <a:latin typeface="+mn-ea"/>
              </a:rPr>
              <a:t>를 설치하고 </a:t>
            </a:r>
            <a:r>
              <a:rPr lang="en-US" altLang="ko-KR" sz="1000" b="1" smtClean="0">
                <a:latin typeface="+mn-ea"/>
              </a:rPr>
              <a:t/>
            </a:r>
            <a:br>
              <a:rPr lang="en-US" altLang="ko-KR" sz="1000" b="1" smtClean="0">
                <a:latin typeface="+mn-ea"/>
              </a:rPr>
            </a:br>
            <a:r>
              <a:rPr lang="en-US" altLang="ko-KR" sz="1000" b="1" smtClean="0">
                <a:solidFill>
                  <a:srgbClr val="006600"/>
                </a:solidFill>
                <a:latin typeface="+mn-ea"/>
              </a:rPr>
              <a:t>24</a:t>
            </a:r>
            <a:r>
              <a:rPr lang="ko-KR" altLang="en-US" sz="1000" b="1">
                <a:solidFill>
                  <a:srgbClr val="006600"/>
                </a:solidFill>
                <a:latin typeface="+mn-ea"/>
              </a:rPr>
              <a:t>시간 동안 노드를 운영하면서 블록 생성을 </a:t>
            </a:r>
            <a:r>
              <a:rPr lang="ko-KR" altLang="en-US" sz="1000" b="1" smtClean="0">
                <a:solidFill>
                  <a:srgbClr val="006600"/>
                </a:solidFill>
                <a:latin typeface="+mn-ea"/>
              </a:rPr>
              <a:t>검증</a:t>
            </a:r>
            <a:endParaRPr lang="en-US" altLang="ko-KR" sz="1000" b="1" smtClean="0">
              <a:solidFill>
                <a:srgbClr val="006600"/>
              </a:solidFill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+mn-ea"/>
              </a:rPr>
              <a:t>다른 </a:t>
            </a:r>
            <a:r>
              <a:rPr lang="ko-KR" altLang="en-US" sz="1000" b="1">
                <a:latin typeface="+mn-ea"/>
              </a:rPr>
              <a:t>사람을 통하지 않고 바로 블록체인 네트워크에 참여할 수 </a:t>
            </a:r>
            <a:r>
              <a:rPr lang="en-US" altLang="ko-KR" sz="1000" b="1" smtClean="0">
                <a:latin typeface="+mn-ea"/>
              </a:rPr>
              <a:t/>
            </a:r>
            <a:br>
              <a:rPr lang="en-US" altLang="ko-KR" sz="1000" b="1" smtClean="0">
                <a:latin typeface="+mn-ea"/>
              </a:rPr>
            </a:br>
            <a:r>
              <a:rPr lang="ko-KR" altLang="en-US" sz="1000" b="1" smtClean="0">
                <a:latin typeface="+mn-ea"/>
              </a:rPr>
              <a:t>있지만</a:t>
            </a:r>
            <a:r>
              <a:rPr lang="en-US" altLang="ko-KR" sz="1000" b="1">
                <a:latin typeface="+mn-ea"/>
              </a:rPr>
              <a:t>,</a:t>
            </a:r>
            <a:r>
              <a:rPr lang="ko-KR" altLang="en-US" sz="1000" b="1">
                <a:latin typeface="+mn-ea"/>
              </a:rPr>
              <a:t> 노드를 설치해야하는 번거로움이 있어 일반 투자자는 </a:t>
            </a:r>
            <a:r>
              <a:rPr lang="en-US" altLang="ko-KR" sz="1000" b="1" smtClean="0">
                <a:latin typeface="+mn-ea"/>
              </a:rPr>
              <a:t/>
            </a:r>
            <a:br>
              <a:rPr lang="en-US" altLang="ko-KR" sz="1000" b="1" smtClean="0">
                <a:latin typeface="+mn-ea"/>
              </a:rPr>
            </a:br>
            <a:r>
              <a:rPr lang="ko-KR" altLang="en-US" sz="1000" b="1" smtClean="0">
                <a:latin typeface="+mn-ea"/>
              </a:rPr>
              <a:t>스테이킹에 </a:t>
            </a:r>
            <a:r>
              <a:rPr lang="ko-KR" altLang="en-US" sz="1000" b="1">
                <a:latin typeface="+mn-ea"/>
              </a:rPr>
              <a:t>어려움이 </a:t>
            </a:r>
            <a:r>
              <a:rPr lang="ko-KR" altLang="en-US" sz="1000" b="1" smtClean="0">
                <a:latin typeface="+mn-ea"/>
              </a:rPr>
              <a:t>있음</a:t>
            </a:r>
            <a:endParaRPr lang="en-US" altLang="ko-KR" sz="1000" b="1" smtClean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+mn-ea"/>
              </a:rPr>
              <a:t>또한 </a:t>
            </a:r>
            <a:r>
              <a:rPr lang="ko-KR" altLang="en-US" sz="1000" b="1">
                <a:latin typeface="+mn-ea"/>
              </a:rPr>
              <a:t>최소 스테이킹 수량이 존재하는 </a:t>
            </a:r>
            <a:r>
              <a:rPr lang="ko-KR" altLang="en-US" sz="1000" b="1" smtClean="0">
                <a:latin typeface="+mn-ea"/>
              </a:rPr>
              <a:t>경우에</a:t>
            </a:r>
            <a:r>
              <a:rPr lang="en-US" altLang="ko-KR" sz="1000" b="1" smtClean="0">
                <a:latin typeface="+mn-ea"/>
              </a:rPr>
              <a:t>(</a:t>
            </a:r>
            <a:r>
              <a:rPr lang="ko-KR" altLang="en-US" sz="1000" b="1">
                <a:latin typeface="+mn-ea"/>
              </a:rPr>
              <a:t>이더리움</a:t>
            </a:r>
            <a:r>
              <a:rPr lang="en-US" altLang="ko-KR" sz="1000" b="1">
                <a:latin typeface="+mn-ea"/>
              </a:rPr>
              <a:t>: 32ETH) </a:t>
            </a:r>
            <a:r>
              <a:rPr lang="en-US" altLang="ko-KR" sz="1000" b="1" smtClean="0">
                <a:latin typeface="+mn-ea"/>
              </a:rPr>
              <a:t/>
            </a:r>
            <a:br>
              <a:rPr lang="en-US" altLang="ko-KR" sz="1000" b="1" smtClean="0">
                <a:latin typeface="+mn-ea"/>
              </a:rPr>
            </a:br>
            <a:r>
              <a:rPr lang="ko-KR" altLang="en-US" sz="1000" b="1" smtClean="0">
                <a:latin typeface="+mn-ea"/>
              </a:rPr>
              <a:t>소액 </a:t>
            </a:r>
            <a:r>
              <a:rPr lang="ko-KR" altLang="en-US" sz="1000" b="1">
                <a:latin typeface="+mn-ea"/>
              </a:rPr>
              <a:t>개인 투자자들의 경우 접근성이 떨어질 수 </a:t>
            </a:r>
            <a:r>
              <a:rPr lang="ko-KR" altLang="en-US" sz="1000" b="1" smtClean="0">
                <a:latin typeface="+mn-ea"/>
              </a:rPr>
              <a:t>있음</a:t>
            </a:r>
            <a:endParaRPr lang="en-US" altLang="ko-KR" sz="1000" b="1" smtClean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+mn-ea"/>
              </a:rPr>
              <a:t>두번째 방법 </a:t>
            </a:r>
            <a:r>
              <a:rPr lang="en-US" altLang="ko-KR" sz="1000" b="1" smtClean="0">
                <a:latin typeface="+mn-ea"/>
              </a:rPr>
              <a:t>- </a:t>
            </a:r>
            <a:r>
              <a:rPr lang="ko-KR" altLang="en-US" sz="1000" b="1">
                <a:solidFill>
                  <a:srgbClr val="C00000"/>
                </a:solidFill>
                <a:latin typeface="+mn-ea"/>
              </a:rPr>
              <a:t>암호화폐 거래소 </a:t>
            </a:r>
            <a:r>
              <a:rPr lang="ko-KR" altLang="en-US" sz="1000" b="1" smtClean="0">
                <a:solidFill>
                  <a:srgbClr val="C00000"/>
                </a:solidFill>
                <a:latin typeface="+mn-ea"/>
              </a:rPr>
              <a:t>이용하기</a:t>
            </a:r>
            <a:endParaRPr lang="en-US" altLang="ko-KR" sz="1000" b="1" smtClean="0">
              <a:solidFill>
                <a:srgbClr val="C00000"/>
              </a:solidFill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+mn-ea"/>
              </a:rPr>
              <a:t>거래소를 </a:t>
            </a:r>
            <a:r>
              <a:rPr lang="ko-KR" altLang="en-US" sz="1000" b="1">
                <a:latin typeface="+mn-ea"/>
              </a:rPr>
              <a:t>통해 본인의 암호화폐를 지분 증명 과정에 사용할 수 </a:t>
            </a:r>
            <a:r>
              <a:rPr lang="en-US" altLang="ko-KR" sz="1000" b="1" smtClean="0">
                <a:latin typeface="+mn-ea"/>
              </a:rPr>
              <a:t/>
            </a:r>
            <a:br>
              <a:rPr lang="en-US" altLang="ko-KR" sz="1000" b="1" smtClean="0">
                <a:latin typeface="+mn-ea"/>
              </a:rPr>
            </a:br>
            <a:r>
              <a:rPr lang="ko-KR" altLang="en-US" sz="1000" b="1" smtClean="0">
                <a:latin typeface="+mn-ea"/>
              </a:rPr>
              <a:t>있도록 함</a:t>
            </a:r>
            <a:endParaRPr lang="en-US" altLang="ko-KR" sz="1000" b="1" smtClean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+mn-ea"/>
              </a:rPr>
              <a:t>벨리데이터</a:t>
            </a:r>
            <a:r>
              <a:rPr lang="en-US" altLang="ko-KR" sz="1000" b="1">
                <a:latin typeface="+mn-ea"/>
              </a:rPr>
              <a:t>(</a:t>
            </a:r>
            <a:r>
              <a:rPr lang="ko-KR" altLang="en-US" sz="1000" b="1">
                <a:latin typeface="+mn-ea"/>
              </a:rPr>
              <a:t>검증인</a:t>
            </a:r>
            <a:r>
              <a:rPr lang="en-US" altLang="ko-KR" sz="1000" b="1">
                <a:latin typeface="+mn-ea"/>
              </a:rPr>
              <a:t>)</a:t>
            </a:r>
            <a:r>
              <a:rPr lang="ko-KR" altLang="en-US" sz="1000" b="1">
                <a:latin typeface="+mn-ea"/>
              </a:rPr>
              <a:t>들에게 지분 증명을 위임하고 발생된 보상을 수익으로 </a:t>
            </a:r>
            <a:r>
              <a:rPr lang="ko-KR" altLang="en-US" sz="1000" b="1" smtClean="0">
                <a:latin typeface="+mn-ea"/>
              </a:rPr>
              <a:t>제공함</a:t>
            </a:r>
            <a:endParaRPr lang="en-US" altLang="ko-KR" sz="1000" b="1" smtClean="0">
              <a:latin typeface="+mn-ea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006600"/>
                </a:solidFill>
                <a:latin typeface="+mn-ea"/>
              </a:rPr>
              <a:t>거래소가 관리 업무를 수행해 참여할 노드를 찾아주기에 일반 </a:t>
            </a:r>
            <a:r>
              <a:rPr lang="en-US" altLang="ko-KR" sz="1000" b="1" smtClean="0">
                <a:solidFill>
                  <a:srgbClr val="006600"/>
                </a:solidFill>
                <a:latin typeface="+mn-ea"/>
              </a:rPr>
              <a:t/>
            </a:r>
            <a:br>
              <a:rPr lang="en-US" altLang="ko-KR" sz="1000" b="1" smtClean="0">
                <a:solidFill>
                  <a:srgbClr val="006600"/>
                </a:solidFill>
                <a:latin typeface="+mn-ea"/>
              </a:rPr>
            </a:br>
            <a:r>
              <a:rPr lang="ko-KR" altLang="en-US" sz="1000" b="1" smtClean="0">
                <a:solidFill>
                  <a:srgbClr val="006600"/>
                </a:solidFill>
                <a:latin typeface="+mn-ea"/>
              </a:rPr>
              <a:t>투자자들도 </a:t>
            </a:r>
            <a:r>
              <a:rPr lang="ko-KR" altLang="en-US" sz="1000" b="1">
                <a:solidFill>
                  <a:srgbClr val="006600"/>
                </a:solidFill>
                <a:latin typeface="+mn-ea"/>
              </a:rPr>
              <a:t>스테이킹으로 수익을 </a:t>
            </a:r>
            <a:r>
              <a:rPr lang="ko-KR" altLang="en-US" sz="1000" b="1" smtClean="0">
                <a:solidFill>
                  <a:srgbClr val="006600"/>
                </a:solidFill>
                <a:latin typeface="+mn-ea"/>
              </a:rPr>
              <a:t>얻음</a:t>
            </a:r>
            <a:endParaRPr lang="en-US" altLang="ko-KR" sz="1000" b="1" smtClean="0">
              <a:solidFill>
                <a:srgbClr val="006600"/>
              </a:solidFill>
              <a:latin typeface="+mn-ea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ko-KR" altLang="en-US" sz="1000" b="1">
                <a:latin typeface="+mn-ea"/>
              </a:rPr>
              <a:t>베이크가 제공하는 </a:t>
            </a:r>
            <a:r>
              <a:rPr lang="ko-KR" altLang="en-US" sz="1000" b="1" smtClean="0">
                <a:latin typeface="+mn-ea"/>
              </a:rPr>
              <a:t>방법</a:t>
            </a:r>
            <a:endParaRPr lang="ko-KR" altLang="en-US" sz="1000" b="1">
              <a:solidFill>
                <a:srgbClr val="0066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339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블록체인 유형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Hybrid P2P </a:t>
            </a:r>
            <a:r>
              <a:rPr lang="ko-KR" altLang="en-US"/>
              <a:t>네트워크</a:t>
            </a:r>
            <a:endParaRPr lang="en-US" altLang="ko-KR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Pure </a:t>
            </a:r>
            <a:r>
              <a:rPr lang="en-US" altLang="ko-KR">
                <a:solidFill>
                  <a:schemeClr val="tx1"/>
                </a:solidFill>
              </a:rPr>
              <a:t>P2P</a:t>
            </a:r>
            <a:r>
              <a:rPr lang="ko-KR" altLang="en-US">
                <a:solidFill>
                  <a:schemeClr val="tx1"/>
                </a:solidFill>
              </a:rPr>
              <a:t>의 </a:t>
            </a:r>
            <a:r>
              <a:rPr lang="ko-KR" altLang="en-US"/>
              <a:t>탈중앙화된 특성과 중앙 집중식 서버의 장점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효율적인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검색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관리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을 결합한 </a:t>
            </a:r>
            <a:r>
              <a:rPr lang="ko-KR" altLang="en-US" smtClean="0">
                <a:solidFill>
                  <a:schemeClr val="tx1"/>
                </a:solidFill>
              </a:rPr>
              <a:t>형태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b="1">
                <a:solidFill>
                  <a:srgbClr val="0000CC"/>
                </a:solidFill>
              </a:rPr>
              <a:t>노드 정보들이 인덱스 서버에 기록되며</a:t>
            </a:r>
            <a:r>
              <a:rPr lang="en-US" altLang="ko-KR" b="1">
                <a:solidFill>
                  <a:srgbClr val="0000CC"/>
                </a:solidFill>
              </a:rPr>
              <a:t>, </a:t>
            </a:r>
            <a:r>
              <a:rPr lang="ko-KR" altLang="en-US" b="1">
                <a:solidFill>
                  <a:srgbClr val="0000CC"/>
                </a:solidFill>
              </a:rPr>
              <a:t>데이터 교환은 </a:t>
            </a:r>
            <a:r>
              <a:rPr lang="en-US" altLang="ko-KR" b="1">
                <a:solidFill>
                  <a:srgbClr val="0000CC"/>
                </a:solidFill>
              </a:rPr>
              <a:t>P2P </a:t>
            </a:r>
            <a:r>
              <a:rPr lang="ko-KR" altLang="en-US" b="1">
                <a:solidFill>
                  <a:srgbClr val="0000CC"/>
                </a:solidFill>
              </a:rPr>
              <a:t>통신</a:t>
            </a:r>
            <a:endParaRPr lang="en-US" altLang="ko-KR" b="1">
              <a:solidFill>
                <a:srgbClr val="0000CC"/>
              </a:solidFill>
            </a:endParaRPr>
          </a:p>
          <a:p>
            <a:pPr lvl="3"/>
            <a:r>
              <a:rPr lang="ko-KR" altLang="en-US"/>
              <a:t>서버</a:t>
            </a:r>
            <a:r>
              <a:rPr lang="en-US" altLang="ko-KR"/>
              <a:t>/</a:t>
            </a:r>
            <a:r>
              <a:rPr lang="ko-KR" altLang="en-US"/>
              <a:t>클라이언트 구조처럼 설계와 관리가 용이하지만 확장성 떨어짐</a:t>
            </a:r>
            <a:endParaRPr lang="en-US" altLang="ko-KR"/>
          </a:p>
          <a:p>
            <a:pPr lvl="3"/>
            <a:r>
              <a:rPr lang="ko-KR" altLang="en-US" smtClean="0"/>
              <a:t>일부 </a:t>
            </a:r>
            <a:r>
              <a:rPr lang="ko-KR" altLang="en-US"/>
              <a:t>기능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사용자 검색</a:t>
            </a:r>
            <a:r>
              <a:rPr lang="en-US" altLang="ko-KR"/>
              <a:t>, </a:t>
            </a:r>
            <a:r>
              <a:rPr lang="ko-KR" altLang="en-US"/>
              <a:t>파일 인덱싱</a:t>
            </a:r>
            <a:r>
              <a:rPr lang="en-US" altLang="ko-KR"/>
              <a:t>, </a:t>
            </a:r>
            <a:r>
              <a:rPr lang="ko-KR" altLang="en-US"/>
              <a:t>부트스트랩</a:t>
            </a:r>
            <a:r>
              <a:rPr lang="en-US" altLang="ko-KR"/>
              <a:t>)</a:t>
            </a:r>
            <a:r>
              <a:rPr lang="ko-KR" altLang="en-US"/>
              <a:t>은 중앙 서버에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의존하지만</a:t>
            </a:r>
            <a:r>
              <a:rPr lang="en-US" altLang="ko-KR"/>
              <a:t>, </a:t>
            </a:r>
            <a:r>
              <a:rPr lang="ko-KR" altLang="en-US" b="1">
                <a:solidFill>
                  <a:srgbClr val="006600"/>
                </a:solidFill>
              </a:rPr>
              <a:t>실제 데이터 전송은 피어 간에 직접 이루어짐</a:t>
            </a:r>
            <a:endParaRPr lang="en-US" altLang="ko-KR" b="1">
              <a:solidFill>
                <a:srgbClr val="006600"/>
              </a:solidFill>
            </a:endParaRPr>
          </a:p>
          <a:p>
            <a:pPr lvl="4"/>
            <a:r>
              <a:rPr lang="ko-KR" altLang="en-US" smtClean="0">
                <a:solidFill>
                  <a:srgbClr val="FF0000"/>
                </a:solidFill>
              </a:rPr>
              <a:t>예시 </a:t>
            </a:r>
            <a:r>
              <a:rPr lang="en-US" altLang="ko-KR" smtClean="0">
                <a:solidFill>
                  <a:srgbClr val="FF0000"/>
                </a:solidFill>
              </a:rPr>
              <a:t>- </a:t>
            </a:r>
            <a:r>
              <a:rPr lang="en-US" altLang="ko-KR">
                <a:solidFill>
                  <a:srgbClr val="FF0000"/>
                </a:solidFill>
              </a:rPr>
              <a:t>Napster (</a:t>
            </a:r>
            <a:r>
              <a:rPr lang="ko-KR" altLang="en-US">
                <a:solidFill>
                  <a:srgbClr val="FF0000"/>
                </a:solidFill>
              </a:rPr>
              <a:t>중앙 서버에 파일 목록 등록</a:t>
            </a:r>
            <a:r>
              <a:rPr lang="en-US" altLang="ko-KR">
                <a:solidFill>
                  <a:srgbClr val="FF0000"/>
                </a:solidFill>
              </a:rPr>
              <a:t>), Skype (</a:t>
            </a:r>
            <a:r>
              <a:rPr lang="ko-KR" altLang="en-US">
                <a:solidFill>
                  <a:srgbClr val="FF0000"/>
                </a:solidFill>
              </a:rPr>
              <a:t>사용자 발견 및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연결 </a:t>
            </a:r>
            <a:r>
              <a:rPr lang="ko-KR" altLang="en-US">
                <a:solidFill>
                  <a:srgbClr val="FF0000"/>
                </a:solidFill>
              </a:rPr>
              <a:t>중계</a:t>
            </a:r>
            <a:r>
              <a:rPr lang="en-US" altLang="ko-KR">
                <a:solidFill>
                  <a:srgbClr val="FF0000"/>
                </a:solidFill>
              </a:rPr>
              <a:t>), BitTorrent (</a:t>
            </a:r>
            <a:r>
              <a:rPr lang="ko-KR" altLang="en-US">
                <a:solidFill>
                  <a:srgbClr val="FF0000"/>
                </a:solidFill>
              </a:rPr>
              <a:t>트래커 서버를 통한 피어 관리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ko-KR" altLang="en-US"/>
              <a:t>장점 </a:t>
            </a:r>
            <a:r>
              <a:rPr lang="en-US" altLang="ko-KR"/>
              <a:t>- Pure P2P</a:t>
            </a:r>
            <a:r>
              <a:rPr lang="ko-KR" altLang="en-US"/>
              <a:t>보다 </a:t>
            </a:r>
            <a:r>
              <a:rPr lang="ko-KR" altLang="en-US" b="1">
                <a:solidFill>
                  <a:srgbClr val="C00000"/>
                </a:solidFill>
              </a:rPr>
              <a:t>효율적인 자원 검색 및 연결</a:t>
            </a:r>
            <a:r>
              <a:rPr lang="en-US" altLang="ko-KR" b="1">
                <a:solidFill>
                  <a:srgbClr val="C00000"/>
                </a:solidFill>
              </a:rPr>
              <a:t>, </a:t>
            </a:r>
            <a:r>
              <a:rPr lang="ko-KR" altLang="en-US" b="1">
                <a:solidFill>
                  <a:srgbClr val="C00000"/>
                </a:solidFill>
              </a:rPr>
              <a:t>초기 진입 용이</a:t>
            </a:r>
            <a:endParaRPr lang="en-US" altLang="ko-KR" b="1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단점 </a:t>
            </a:r>
            <a:r>
              <a:rPr lang="en-US" altLang="ko-KR"/>
              <a:t>- </a:t>
            </a:r>
            <a:r>
              <a:rPr lang="ko-KR" altLang="en-US"/>
              <a:t>중앙 서버가 존재하므로 단일 장애 지점의 위험이 있고</a:t>
            </a:r>
            <a:r>
              <a:rPr lang="en-US" altLang="ko-KR"/>
              <a:t>, </a:t>
            </a:r>
            <a:r>
              <a:rPr lang="ko-KR" altLang="en-US"/>
              <a:t>검열이나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폐쇄의 가능성이 </a:t>
            </a:r>
            <a:r>
              <a:rPr lang="en-US" altLang="ko-KR"/>
              <a:t>Pure P2P</a:t>
            </a:r>
            <a:r>
              <a:rPr lang="ko-KR" altLang="en-US"/>
              <a:t>보다 높음</a:t>
            </a:r>
            <a:endParaRPr lang="en-US" altLang="ko-KR"/>
          </a:p>
          <a:p>
            <a:pPr lvl="4"/>
            <a:endParaRPr lang="en-US" altLang="ko-KR"/>
          </a:p>
          <a:p>
            <a:pPr lvl="2"/>
            <a:endParaRPr lang="en-US" altLang="ko-KR" smtClean="0"/>
          </a:p>
          <a:p>
            <a:endParaRPr lang="en-US" altLang="ko-KR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013174"/>
            <a:ext cx="324036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725144"/>
            <a:ext cx="2967603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33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블록체인 유형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Hybrid P2P </a:t>
            </a:r>
            <a:r>
              <a:rPr lang="ko-KR" altLang="en-US"/>
              <a:t>네트워크</a:t>
            </a:r>
            <a:endParaRPr lang="en-US" altLang="ko-KR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스타크래프트와 같은 게임들이 하이브리드 </a:t>
            </a:r>
            <a:r>
              <a:rPr lang="en-US" altLang="ko-KR" smtClean="0">
                <a:solidFill>
                  <a:schemeClr val="tx1"/>
                </a:solidFill>
              </a:rPr>
              <a:t>P2P</a:t>
            </a:r>
            <a:r>
              <a:rPr lang="ko-KR" altLang="en-US" smtClean="0">
                <a:solidFill>
                  <a:schemeClr val="tx1"/>
                </a:solidFill>
              </a:rPr>
              <a:t>방식 사용</a:t>
            </a:r>
            <a:endParaRPr lang="ko-KR" altLang="en-US">
              <a:solidFill>
                <a:schemeClr val="tx1"/>
              </a:solidFill>
            </a:endParaRPr>
          </a:p>
          <a:p>
            <a:pPr lvl="2"/>
            <a:r>
              <a:rPr lang="ko-KR" altLang="en-US" smtClean="0"/>
              <a:t>높은 성능을 위해 사용자간에 </a:t>
            </a:r>
            <a:r>
              <a:rPr lang="en-US" altLang="ko-KR" smtClean="0"/>
              <a:t>P2P </a:t>
            </a:r>
            <a:r>
              <a:rPr lang="ko-KR" altLang="en-US" smtClean="0"/>
              <a:t>통신 사용</a:t>
            </a:r>
            <a:endParaRPr lang="en-US" altLang="ko-KR" smtClean="0"/>
          </a:p>
          <a:p>
            <a:pPr lvl="2"/>
            <a:r>
              <a:rPr lang="ko-KR" altLang="en-US" smtClean="0"/>
              <a:t>방을 만들고 검색</a:t>
            </a:r>
            <a:r>
              <a:rPr lang="en-US" altLang="ko-KR"/>
              <a:t>, </a:t>
            </a:r>
            <a:r>
              <a:rPr lang="ko-KR" altLang="en-US" smtClean="0"/>
              <a:t>조인하기 위해서 인덱스 서버 활용</a:t>
            </a:r>
            <a:endParaRPr lang="ko-KR" altLang="en-US"/>
          </a:p>
          <a:p>
            <a:endParaRPr lang="en-US" altLang="ko-KR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60"/>
            <a:ext cx="792088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927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5734</TotalTime>
  <Words>837</Words>
  <Application>Microsoft Office PowerPoint</Application>
  <PresentationFormat>화면 슬라이드 쇼(4:3)</PresentationFormat>
  <Paragraphs>250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블록체인 기술과 응용 서비스</vt:lpstr>
      <vt:lpstr>블록체인의 개요</vt:lpstr>
      <vt:lpstr>학습목표</vt:lpstr>
      <vt:lpstr>블록체인 유형과 합의 알고리즘</vt:lpstr>
      <vt:lpstr>블록체인 유형과 합의 알고리즘</vt:lpstr>
      <vt:lpstr>블록체인 유형과 합의 알고리즘</vt:lpstr>
      <vt:lpstr>블록체인 유형과 합의 알고리즘</vt:lpstr>
      <vt:lpstr>블록체인 유형 </vt:lpstr>
      <vt:lpstr>블록체인 유형 </vt:lpstr>
      <vt:lpstr>블록체인 유형 </vt:lpstr>
      <vt:lpstr>블록체인 유형 </vt:lpstr>
      <vt:lpstr>블록체인 유형 </vt:lpstr>
      <vt:lpstr>블록체인 유형 </vt:lpstr>
      <vt:lpstr>블록체인 유형 </vt:lpstr>
      <vt:lpstr>블록체인 유형 </vt:lpstr>
      <vt:lpstr>블록체인 유형 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  <vt:lpstr>합의 알고리즘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블록체인의 개요</dc:title>
  <dc:creator>Microsoft Corporation</dc:creator>
  <cp:lastModifiedBy>박인철</cp:lastModifiedBy>
  <cp:revision>206</cp:revision>
  <dcterms:created xsi:type="dcterms:W3CDTF">2006-10-05T04:04:58Z</dcterms:created>
  <dcterms:modified xsi:type="dcterms:W3CDTF">2025-09-08T12:23:11Z</dcterms:modified>
</cp:coreProperties>
</file>